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6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iXlwyvsLCj1Tp7tWFDotTB146x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3A1DA04-7B03-4B5A-A526-EEC78EB6301D}">
  <a:tblStyle styleId="{C3A1DA04-7B03-4B5A-A526-EEC78EB6301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30"/>
    <p:restoredTop sz="94691"/>
  </p:normalViewPr>
  <p:slideViewPr>
    <p:cSldViewPr snapToGrid="0">
      <p:cViewPr varScale="1">
        <p:scale>
          <a:sx n="129" d="100"/>
          <a:sy n="129" d="100"/>
        </p:scale>
        <p:origin x="224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hu-HU" sz="1800" dirty="0">
                <a:latin typeface="Arial"/>
                <a:ea typeface="Arial"/>
                <a:cs typeface="Arial"/>
                <a:sym typeface="Arial"/>
              </a:rPr>
              <a:t>A diákok kézfeltartással szavazzanak!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Jegyezd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fel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az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igen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nem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válaszok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arányát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táblára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. </a:t>
            </a:r>
            <a:endParaRPr sz="1800" dirty="0"/>
          </a:p>
        </p:txBody>
      </p:sp>
      <p:sp>
        <p:nvSpPr>
          <p:cNvPr id="99" name="Google Shape;9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hu-HU" sz="1200" dirty="0">
                <a:latin typeface="Arial"/>
                <a:ea typeface="Arial"/>
                <a:cs typeface="Arial"/>
                <a:sym typeface="Arial"/>
              </a:rPr>
              <a:t>Bátorítsd a diákokat, hogy mondják el saját véleményüket a barnulásról és napozásról. </a:t>
            </a:r>
            <a:endParaRPr sz="10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None/>
            </a:pPr>
            <a:r>
              <a:rPr lang="en-GB" sz="1000" b="0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Sources: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None/>
            </a:pPr>
            <a:r>
              <a:rPr lang="en-GB" sz="1000" b="0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1 - </a:t>
            </a:r>
            <a:r>
              <a:rPr lang="en-GB" sz="1200" dirty="0">
                <a:latin typeface="Calibri"/>
                <a:ea typeface="Calibri"/>
                <a:cs typeface="Calibri"/>
                <a:sym typeface="Calibri"/>
              </a:rPr>
              <a:t>La Roche Posay/IPSOS Skin Cancer Prevention study, 2015</a:t>
            </a:r>
            <a:endParaRPr sz="1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 dirty="0">
                <a:latin typeface="Arial"/>
                <a:cs typeface="Arial"/>
                <a:sym typeface="Arial"/>
              </a:rPr>
              <a:t>Tedd fel a kérdést a diákoknak hangosan is, hogy aztán csoportokban megbeszélhessék a válaszaikat.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 dirty="0">
                <a:latin typeface="Arial"/>
                <a:ea typeface="Calibri"/>
                <a:cs typeface="Arial"/>
                <a:sym typeface="Arial"/>
              </a:rPr>
              <a:t>Jegyezd fel az érveiket a táblára. </a:t>
            </a:r>
            <a:r>
              <a:rPr lang="hu-HU" sz="1200" dirty="0">
                <a:latin typeface="Calibri"/>
                <a:ea typeface="Calibri"/>
                <a:cs typeface="Calibri"/>
                <a:sym typeface="Calibri"/>
              </a:rPr>
              <a:t>Ezek után pedig lépj a következő diára, hogy felfedd a leggyakoribb érveket, és vessétek össze ezeket a diákjaid válaszaival. </a:t>
            </a:r>
            <a:endParaRPr lang="hu-HU" dirty="0"/>
          </a:p>
        </p:txBody>
      </p:sp>
      <p:sp>
        <p:nvSpPr>
          <p:cNvPr id="128" name="Google Shape;12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Hasonlítsátok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össze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ezeket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válaszokat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diákjaid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érveivel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</p:txBody>
      </p:sp>
      <p:sp>
        <p:nvSpPr>
          <p:cNvPr id="143" name="Google Shape;14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 dirty="0">
                <a:latin typeface="Arial"/>
                <a:cs typeface="Arial"/>
                <a:sym typeface="Arial"/>
              </a:rPr>
              <a:t>Tedd fel a kérdést a diákoknak hangosan is, hogy aztán csoportokban megbeszélhessék a válaszaikat.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 dirty="0">
                <a:latin typeface="Arial"/>
                <a:ea typeface="Calibri"/>
                <a:cs typeface="Arial"/>
                <a:sym typeface="Arial"/>
              </a:rPr>
              <a:t>Jegyezd fel az érveiket a táblára. </a:t>
            </a:r>
            <a:r>
              <a:rPr lang="hu-HU" sz="1200" dirty="0">
                <a:latin typeface="Calibri"/>
                <a:ea typeface="Calibri"/>
                <a:cs typeface="Calibri"/>
                <a:sym typeface="Calibri"/>
              </a:rPr>
              <a:t>Ezek után pedig lépj a következő diára, hogy felfedd a leggyakoribb érveket, és vessétek össze ezeket a diákjaid válaszaival. </a:t>
            </a:r>
            <a:endParaRPr lang="hu-HU" dirty="0"/>
          </a:p>
        </p:txBody>
      </p:sp>
      <p:sp>
        <p:nvSpPr>
          <p:cNvPr id="164" name="Google Shape;164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Hasonlítsátok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össze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ezeket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válaszokat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diákjaid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reakcióival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. </a:t>
            </a:r>
            <a:endParaRPr lang="en-GB" dirty="0"/>
          </a:p>
        </p:txBody>
      </p:sp>
      <p:sp>
        <p:nvSpPr>
          <p:cNvPr id="186" name="Google Shape;18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Vedd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rá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diákokat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hogy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elgondolkodjanak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igaz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-e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mindez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saját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baráti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körükre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vagy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rájuk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. </a:t>
            </a: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GB" sz="1200" dirty="0"/>
              <a:t>Sources: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 sz="1200" dirty="0">
                <a:latin typeface="Calibri"/>
                <a:ea typeface="Calibri"/>
                <a:cs typeface="Calibri"/>
                <a:sym typeface="Calibri"/>
              </a:rPr>
              <a:t>2 - </a:t>
            </a:r>
            <a:r>
              <a:rPr lang="en-GB" sz="1200" dirty="0" err="1">
                <a:latin typeface="Calibri"/>
                <a:ea typeface="Calibri"/>
                <a:cs typeface="Calibri"/>
                <a:sym typeface="Calibri"/>
              </a:rPr>
              <a:t>GlobalData’s</a:t>
            </a:r>
            <a:r>
              <a:rPr lang="en-GB" sz="1200" dirty="0">
                <a:latin typeface="Calibri"/>
                <a:ea typeface="Calibri"/>
                <a:cs typeface="Calibri"/>
                <a:sym typeface="Calibri"/>
              </a:rPr>
              <a:t> 2021 Q1 consumer survey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 sz="1200" dirty="0">
                <a:latin typeface="Calibri"/>
                <a:ea typeface="Calibri"/>
                <a:cs typeface="Calibri"/>
                <a:sym typeface="Calibri"/>
              </a:rPr>
              <a:t>3 - American Addictions survey</a:t>
            </a:r>
            <a:endParaRPr dirty="0"/>
          </a:p>
        </p:txBody>
      </p:sp>
      <p:sp>
        <p:nvSpPr>
          <p:cNvPr id="215" name="Google Shape;215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56fbfb302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g356fbfb3022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Vedd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rá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diákokat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hogy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elgondolkodjanak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igaz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-e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mindez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saját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baráti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körükre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vagy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200" dirty="0" err="1">
                <a:latin typeface="Arial"/>
                <a:ea typeface="Arial"/>
                <a:cs typeface="Arial"/>
                <a:sym typeface="Arial"/>
              </a:rPr>
              <a:t>rájuk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. 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GB" sz="1200" dirty="0"/>
              <a:t>Sources: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 sz="1200" dirty="0">
                <a:latin typeface="Calibri"/>
                <a:ea typeface="Calibri"/>
                <a:cs typeface="Calibri"/>
                <a:sym typeface="Calibri"/>
              </a:rPr>
              <a:t>2 - </a:t>
            </a:r>
            <a:r>
              <a:rPr lang="en-GB" sz="1200" dirty="0" err="1">
                <a:latin typeface="Calibri"/>
                <a:ea typeface="Calibri"/>
                <a:cs typeface="Calibri"/>
                <a:sym typeface="Calibri"/>
              </a:rPr>
              <a:t>GlobalData’s</a:t>
            </a:r>
            <a:r>
              <a:rPr lang="en-GB" sz="1200" dirty="0">
                <a:latin typeface="Calibri"/>
                <a:ea typeface="Calibri"/>
                <a:cs typeface="Calibri"/>
                <a:sym typeface="Calibri"/>
              </a:rPr>
              <a:t> 2021 Q1 consumer survey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 sz="1200" dirty="0">
                <a:latin typeface="Calibri"/>
                <a:ea typeface="Calibri"/>
                <a:cs typeface="Calibri"/>
                <a:sym typeface="Calibri"/>
              </a:rPr>
              <a:t>3 - American Addictions survey</a:t>
            </a:r>
            <a:endParaRPr dirty="0"/>
          </a:p>
        </p:txBody>
      </p:sp>
      <p:sp>
        <p:nvSpPr>
          <p:cNvPr id="240" name="Google Shape;240;g356fbfb3022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hu-HU" sz="1800" dirty="0">
                <a:latin typeface="Arial"/>
                <a:ea typeface="Arial"/>
                <a:cs typeface="Arial"/>
                <a:sym typeface="Arial"/>
              </a:rPr>
              <a:t>A diákok kézfeltartással szavazzanak!</a:t>
            </a:r>
            <a:endParaRPr lang="hu-HU" sz="1800"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hu-HU" sz="1800" dirty="0">
                <a:latin typeface="Arial"/>
                <a:ea typeface="Arial"/>
                <a:cs typeface="Arial"/>
                <a:sym typeface="Arial"/>
              </a:rPr>
              <a:t>Jegyezd fel az igen/nem válaszok arányát a táblára. </a:t>
            </a:r>
            <a:endParaRPr lang="hu-HU" sz="1800" dirty="0"/>
          </a:p>
        </p:txBody>
      </p:sp>
      <p:sp>
        <p:nvSpPr>
          <p:cNvPr id="289" name="Google Shape;289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" name="Google Shape;30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800" dirty="0" err="1"/>
              <a:t>Ezt</a:t>
            </a:r>
            <a:r>
              <a:rPr lang="en-GB" sz="1800" dirty="0"/>
              <a:t> a </a:t>
            </a:r>
            <a:r>
              <a:rPr lang="en-GB" sz="1800" dirty="0" err="1"/>
              <a:t>diát</a:t>
            </a:r>
            <a:r>
              <a:rPr lang="en-GB" sz="1800" dirty="0"/>
              <a:t> </a:t>
            </a:r>
            <a:r>
              <a:rPr lang="en-GB" sz="1800" dirty="0" err="1"/>
              <a:t>egy</a:t>
            </a:r>
            <a:r>
              <a:rPr lang="en-GB" sz="1800" dirty="0"/>
              <a:t> video </a:t>
            </a:r>
            <a:r>
              <a:rPr lang="en-GB" sz="1800" dirty="0" err="1"/>
              <a:t>követi</a:t>
            </a:r>
            <a:r>
              <a:rPr lang="en-GB" sz="1800" dirty="0"/>
              <a:t>. </a:t>
            </a:r>
            <a:endParaRPr dirty="0"/>
          </a:p>
        </p:txBody>
      </p:sp>
      <p:sp>
        <p:nvSpPr>
          <p:cNvPr id="303" name="Google Shape;303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6" name="Google Shape;31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GB" sz="1200" dirty="0" err="1"/>
              <a:t>Jelezd</a:t>
            </a:r>
            <a:r>
              <a:rPr lang="en-GB" sz="1200" dirty="0"/>
              <a:t> a </a:t>
            </a:r>
            <a:r>
              <a:rPr lang="en-GB" sz="1200" dirty="0" err="1"/>
              <a:t>diákoknak</a:t>
            </a:r>
            <a:r>
              <a:rPr lang="en-GB" sz="1200" dirty="0"/>
              <a:t>, </a:t>
            </a:r>
            <a:r>
              <a:rPr lang="en-GB" sz="1200" dirty="0" err="1"/>
              <a:t>miért</a:t>
            </a:r>
            <a:r>
              <a:rPr lang="en-GB" sz="1200" dirty="0"/>
              <a:t> </a:t>
            </a:r>
            <a:r>
              <a:rPr lang="en-GB" sz="1200" dirty="0" err="1"/>
              <a:t>fontosak</a:t>
            </a:r>
            <a:r>
              <a:rPr lang="en-GB" sz="1200" dirty="0"/>
              <a:t> a </a:t>
            </a:r>
            <a:r>
              <a:rPr lang="en-GB" sz="1200" dirty="0" err="1"/>
              <a:t>videóban</a:t>
            </a:r>
            <a:r>
              <a:rPr lang="en-GB" sz="1200" dirty="0"/>
              <a:t> </a:t>
            </a:r>
            <a:r>
              <a:rPr lang="en-GB" sz="1200" dirty="0" err="1"/>
              <a:t>felvillanttott</a:t>
            </a:r>
            <a:r>
              <a:rPr lang="en-GB" sz="1200" dirty="0"/>
              <a:t> </a:t>
            </a:r>
            <a:r>
              <a:rPr lang="en-GB" sz="1200" dirty="0" err="1"/>
              <a:t>statisztikák</a:t>
            </a:r>
            <a:r>
              <a:rPr lang="en-GB" sz="1200" dirty="0"/>
              <a:t>. 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GB" sz="1200" dirty="0" err="1"/>
              <a:t>Vezesd</a:t>
            </a:r>
            <a:r>
              <a:rPr lang="en-GB" sz="1200" dirty="0"/>
              <a:t> </a:t>
            </a:r>
            <a:r>
              <a:rPr lang="en-GB" sz="1200" dirty="0" err="1"/>
              <a:t>fel</a:t>
            </a:r>
            <a:r>
              <a:rPr lang="en-GB" sz="1200" dirty="0"/>
              <a:t> a </a:t>
            </a:r>
            <a:r>
              <a:rPr lang="en-GB" sz="1200" dirty="0" err="1"/>
              <a:t>következő</a:t>
            </a:r>
            <a:r>
              <a:rPr lang="en-GB" sz="1200" dirty="0"/>
              <a:t> </a:t>
            </a:r>
            <a:r>
              <a:rPr lang="en-GB" sz="1200" dirty="0" err="1"/>
              <a:t>szekciót</a:t>
            </a:r>
            <a:r>
              <a:rPr lang="en-GB" sz="1200" dirty="0"/>
              <a:t>, </a:t>
            </a:r>
            <a:r>
              <a:rPr lang="en-GB" sz="1200" dirty="0" err="1"/>
              <a:t>amely</a:t>
            </a:r>
            <a:r>
              <a:rPr lang="en-GB" sz="1200" dirty="0"/>
              <a:t> </a:t>
            </a:r>
            <a:r>
              <a:rPr lang="en-GB" sz="1200" dirty="0" err="1"/>
              <a:t>elmagyarázza</a:t>
            </a:r>
            <a:r>
              <a:rPr lang="en-GB" sz="1200" dirty="0"/>
              <a:t>, </a:t>
            </a:r>
            <a:r>
              <a:rPr lang="en-GB" sz="1200" dirty="0" err="1"/>
              <a:t>hogy</a:t>
            </a:r>
            <a:r>
              <a:rPr lang="en-GB" sz="1200" dirty="0"/>
              <a:t> </a:t>
            </a:r>
            <a:r>
              <a:rPr lang="en-GB" sz="1200" dirty="0" err="1"/>
              <a:t>az</a:t>
            </a:r>
            <a:r>
              <a:rPr lang="en-GB" sz="1200" dirty="0"/>
              <a:t> UV-</a:t>
            </a:r>
            <a:r>
              <a:rPr lang="en-GB" sz="1200" dirty="0" err="1"/>
              <a:t>sugárzás</a:t>
            </a:r>
            <a:r>
              <a:rPr lang="en-GB" sz="1200" dirty="0"/>
              <a:t> </a:t>
            </a:r>
            <a:r>
              <a:rPr lang="en-GB" sz="1200" dirty="0" err="1"/>
              <a:t>egyszerre</a:t>
            </a:r>
            <a:r>
              <a:rPr lang="en-GB" sz="1200" dirty="0"/>
              <a:t> </a:t>
            </a:r>
            <a:r>
              <a:rPr lang="en-GB" sz="1200" dirty="0" err="1"/>
              <a:t>barnít</a:t>
            </a:r>
            <a:r>
              <a:rPr lang="en-GB" sz="1200" dirty="0"/>
              <a:t> </a:t>
            </a:r>
            <a:r>
              <a:rPr lang="en-GB" sz="1200" dirty="0" err="1"/>
              <a:t>és</a:t>
            </a:r>
            <a:r>
              <a:rPr lang="en-GB" sz="1200" dirty="0"/>
              <a:t> </a:t>
            </a:r>
            <a:r>
              <a:rPr lang="en-GB" sz="1200" dirty="0" err="1"/>
              <a:t>okozhat</a:t>
            </a:r>
            <a:r>
              <a:rPr lang="en-GB" sz="1200" dirty="0"/>
              <a:t> </a:t>
            </a:r>
            <a:r>
              <a:rPr lang="en-GB" sz="1200" dirty="0" err="1"/>
              <a:t>bőrkárosodást</a:t>
            </a:r>
            <a:r>
              <a:rPr lang="en-GB" sz="1200" dirty="0"/>
              <a:t>. </a:t>
            </a:r>
            <a:endParaRPr sz="1200"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lang="en-GB" sz="1200"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GB" sz="1200" dirty="0"/>
              <a:t>Sources: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1 - </a:t>
            </a:r>
            <a:r>
              <a:rPr lang="en-GB" sz="1000" dirty="0">
                <a:latin typeface="Calibri"/>
                <a:ea typeface="Calibri"/>
                <a:cs typeface="Calibri"/>
                <a:sym typeface="Calibri"/>
              </a:rPr>
              <a:t>La Roche Posay/IPSOS Skin Cancer Prevention study, 2015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GB" sz="1000" dirty="0">
                <a:solidFill>
                  <a:schemeClr val="dk1"/>
                </a:solidFill>
              </a:rPr>
              <a:t>5 - Global Cancer Observatory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6 - 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Cancer Research UK</a:t>
            </a:r>
            <a:r>
              <a:rPr lang="en-GB" sz="1800" dirty="0"/>
              <a:t> </a:t>
            </a:r>
            <a:endParaRPr sz="1200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7 - SKCIN: The Karen Clifford Skin Cancer Charity</a:t>
            </a:r>
            <a:r>
              <a:rPr lang="en-GB" sz="1800" dirty="0"/>
              <a:t>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8 - 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Irish Cancer Society</a:t>
            </a:r>
            <a:r>
              <a:rPr lang="en-GB" sz="1800" dirty="0"/>
              <a:t> 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7" name="Google Shape;317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8" name="Google Shape;328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GB" sz="1000" dirty="0" err="1">
                <a:latin typeface="Arial"/>
                <a:ea typeface="Arial"/>
                <a:cs typeface="Arial"/>
                <a:sym typeface="Arial"/>
              </a:rPr>
              <a:t>Emeld</a:t>
            </a:r>
            <a:r>
              <a:rPr lang="en-GB" sz="1000" dirty="0">
                <a:latin typeface="Arial"/>
                <a:ea typeface="Arial"/>
                <a:cs typeface="Arial"/>
                <a:sym typeface="Arial"/>
              </a:rPr>
              <a:t> ki, a </a:t>
            </a:r>
            <a:r>
              <a:rPr lang="en-GB" sz="1000" dirty="0" err="1">
                <a:latin typeface="Arial"/>
                <a:ea typeface="Arial"/>
                <a:cs typeface="Arial"/>
                <a:sym typeface="Arial"/>
              </a:rPr>
              <a:t>kapcsolatot</a:t>
            </a:r>
            <a:r>
              <a:rPr lang="en-GB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000" dirty="0" err="1">
                <a:latin typeface="Arial"/>
                <a:ea typeface="Arial"/>
                <a:cs typeface="Arial"/>
                <a:sym typeface="Arial"/>
              </a:rPr>
              <a:t>az</a:t>
            </a:r>
            <a:r>
              <a:rPr lang="en-GB" sz="1000" dirty="0">
                <a:latin typeface="Arial"/>
                <a:ea typeface="Arial"/>
                <a:cs typeface="Arial"/>
                <a:sym typeface="Arial"/>
              </a:rPr>
              <a:t> UV-A </a:t>
            </a:r>
            <a:r>
              <a:rPr lang="en-GB" sz="1000" dirty="0" err="1">
                <a:latin typeface="Arial"/>
                <a:ea typeface="Arial"/>
                <a:cs typeface="Arial"/>
                <a:sym typeface="Arial"/>
              </a:rPr>
              <a:t>sugarak</a:t>
            </a:r>
            <a:r>
              <a:rPr lang="en-GB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000" dirty="0" err="1">
                <a:latin typeface="Arial"/>
                <a:ea typeface="Arial"/>
                <a:cs typeface="Arial"/>
                <a:sym typeface="Arial"/>
              </a:rPr>
              <a:t>barnító</a:t>
            </a:r>
            <a:r>
              <a:rPr lang="en-GB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000" dirty="0" err="1">
                <a:latin typeface="Arial"/>
                <a:ea typeface="Arial"/>
                <a:cs typeface="Arial"/>
                <a:sym typeface="Arial"/>
              </a:rPr>
              <a:t>és</a:t>
            </a:r>
            <a:r>
              <a:rPr lang="en-GB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000" dirty="0" err="1">
                <a:latin typeface="Arial"/>
                <a:ea typeface="Arial"/>
                <a:cs typeface="Arial"/>
                <a:sym typeface="Arial"/>
              </a:rPr>
              <a:t>károsító</a:t>
            </a:r>
            <a:r>
              <a:rPr lang="en-GB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000" dirty="0" err="1">
                <a:latin typeface="Arial"/>
                <a:ea typeface="Arial"/>
                <a:cs typeface="Arial"/>
                <a:sym typeface="Arial"/>
              </a:rPr>
              <a:t>hatása</a:t>
            </a:r>
            <a:r>
              <a:rPr lang="en-GB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000" dirty="0" err="1">
                <a:latin typeface="Arial"/>
                <a:ea typeface="Arial"/>
                <a:cs typeface="Arial"/>
                <a:sym typeface="Arial"/>
              </a:rPr>
              <a:t>között</a:t>
            </a:r>
            <a:r>
              <a:rPr lang="en-GB" sz="1000" dirty="0">
                <a:latin typeface="Arial"/>
                <a:ea typeface="Arial"/>
                <a:cs typeface="Arial"/>
                <a:sym typeface="Arial"/>
              </a:rPr>
              <a:t>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800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GB" sz="800" dirty="0">
                <a:latin typeface="Arial"/>
                <a:ea typeface="Arial"/>
                <a:cs typeface="Arial"/>
                <a:sym typeface="Arial"/>
              </a:rPr>
              <a:t>Sources: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GB" sz="800" dirty="0">
                <a:latin typeface="Arial"/>
                <a:ea typeface="Arial"/>
                <a:cs typeface="Arial"/>
                <a:sym typeface="Arial"/>
              </a:rPr>
              <a:t>6 - Cancer Research UK</a:t>
            </a:r>
            <a:r>
              <a:rPr lang="en-GB" sz="800" dirty="0"/>
              <a:t> </a:t>
            </a:r>
            <a:endParaRPr dirty="0"/>
          </a:p>
        </p:txBody>
      </p:sp>
      <p:sp>
        <p:nvSpPr>
          <p:cNvPr id="329" name="Google Shape;329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4" name="Google Shape;374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 dirty="0">
                <a:latin typeface="Arial"/>
                <a:ea typeface="Arial"/>
                <a:cs typeface="Arial"/>
                <a:sym typeface="Arial"/>
              </a:rPr>
              <a:t>A diákok töltsék ki a munkafüzeti lapot, amelyet kinyomtattál a kapcsolódó PDF-ből.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 dirty="0">
                <a:latin typeface="Arial"/>
                <a:ea typeface="Arial"/>
                <a:cs typeface="Arial"/>
                <a:sym typeface="Arial"/>
              </a:rPr>
              <a:t>(Néhány válasz kikövetkeztethető a korábbi diákból, néhánynál ötletekre lesz szükség.)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/>
              <a:t>Sources: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8 – </a:t>
            </a:r>
            <a:r>
              <a:rPr lang="en-GB" sz="1000" dirty="0">
                <a:latin typeface="Arial"/>
                <a:ea typeface="Arial"/>
                <a:cs typeface="Arial"/>
                <a:sym typeface="Arial"/>
              </a:rPr>
              <a:t>Irish Cancer Society</a:t>
            </a:r>
            <a:r>
              <a:rPr lang="en-GB" sz="1200" dirty="0"/>
              <a:t>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GB" sz="1000" dirty="0"/>
              <a:t>9 – </a:t>
            </a:r>
            <a:r>
              <a:rPr lang="en-GB" sz="1000" dirty="0" err="1">
                <a:latin typeface="Calibri"/>
                <a:ea typeface="Calibri"/>
                <a:cs typeface="Calibri"/>
                <a:sym typeface="Calibri"/>
              </a:rPr>
              <a:t>Euromelanoma</a:t>
            </a:r>
            <a:r>
              <a:rPr lang="en-GB" sz="1000" dirty="0">
                <a:latin typeface="Calibri"/>
                <a:ea typeface="Calibri"/>
                <a:cs typeface="Calibri"/>
                <a:sym typeface="Calibri"/>
              </a:rPr>
              <a:t> clinical study of 394,681 people in Europe, 2009-2018</a:t>
            </a:r>
            <a:r>
              <a:rPr lang="en-GB" sz="1000" dirty="0"/>
              <a:t>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GB" sz="1000" dirty="0"/>
              <a:t>10 – </a:t>
            </a:r>
            <a:r>
              <a:rPr lang="en-GB" sz="1000" dirty="0" err="1"/>
              <a:t>Thamm</a:t>
            </a:r>
            <a:r>
              <a:rPr lang="en-GB" sz="1000" dirty="0"/>
              <a:t> J. et al. Diagnosis and therapy of actinic keratosis. March 2024</a:t>
            </a:r>
            <a:br>
              <a:rPr lang="en-GB" sz="1000" dirty="0"/>
            </a:br>
            <a:br>
              <a:rPr lang="en-GB" sz="1000" dirty="0"/>
            </a:br>
            <a:r>
              <a:rPr lang="en-GB" sz="1000" dirty="0"/>
              <a:t>11 – Sun exposure and associated risks: Insights from a survey in 17 countries, La Roche-Posay and IPSOS, 2021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/>
              <a:t>12 – Skin Cancer Foundation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  <p:sp>
        <p:nvSpPr>
          <p:cNvPr id="375" name="Google Shape;375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5" name="Google Shape;405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/>
              <a:t>Mutasd meg a válaszokat. Beszéljétek meg, mindez mennyire lepi meg a diákokat.</a:t>
            </a: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/>
              <a:t>Sources: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8 – </a:t>
            </a:r>
            <a:r>
              <a:rPr lang="en-GB" sz="1000" dirty="0">
                <a:latin typeface="Arial"/>
                <a:ea typeface="Arial"/>
                <a:cs typeface="Arial"/>
                <a:sym typeface="Arial"/>
              </a:rPr>
              <a:t>Irish Cancer Society</a:t>
            </a:r>
            <a:r>
              <a:rPr lang="en-GB" sz="1200" dirty="0"/>
              <a:t>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GB" sz="1000" dirty="0"/>
              <a:t>9 – </a:t>
            </a:r>
            <a:r>
              <a:rPr lang="en-GB" sz="1000" dirty="0" err="1">
                <a:latin typeface="Calibri"/>
                <a:ea typeface="Calibri"/>
                <a:cs typeface="Calibri"/>
                <a:sym typeface="Calibri"/>
              </a:rPr>
              <a:t>Euromelanoma</a:t>
            </a:r>
            <a:r>
              <a:rPr lang="en-GB" sz="1000" dirty="0">
                <a:latin typeface="Calibri"/>
                <a:ea typeface="Calibri"/>
                <a:cs typeface="Calibri"/>
                <a:sym typeface="Calibri"/>
              </a:rPr>
              <a:t> clinical study of 394,681 people in Europe, 2009-2018</a:t>
            </a:r>
            <a:r>
              <a:rPr lang="en-GB" sz="1000" dirty="0"/>
              <a:t>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GB" sz="1000" dirty="0"/>
              <a:t>10 – </a:t>
            </a:r>
            <a:r>
              <a:rPr lang="en-GB" sz="1000" dirty="0" err="1"/>
              <a:t>Thamm</a:t>
            </a:r>
            <a:r>
              <a:rPr lang="en-GB" sz="1000" dirty="0"/>
              <a:t> J. et al. Diagnosis and therapy of actinic keratosis. March 2024</a:t>
            </a:r>
            <a:br>
              <a:rPr lang="en-GB" sz="1000" dirty="0"/>
            </a:br>
            <a:br>
              <a:rPr lang="en-GB" sz="1000" dirty="0"/>
            </a:br>
            <a:r>
              <a:rPr lang="en-GB" sz="1000" dirty="0"/>
              <a:t>11 – Sun exposure and associated risks: Insights from a survey in 17 countries, La Roche-Posay and IPSOS, 2021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/>
              <a:t>12 – Skin Cancer Foundation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  <p:sp>
        <p:nvSpPr>
          <p:cNvPr id="406" name="Google Shape;406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Jelezd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hogy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néha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elkerülhetetlen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napfény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, de a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diákok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kezében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 van a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döntés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amikor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arról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 van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szó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hogy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szándékosan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napoznak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vagy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szoláriumoznak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barnaság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érdekében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" name="Google Shape;449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Bátorítsd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diákokat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hogy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véiggondolják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: a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barnaság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megéri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-e a </a:t>
            </a:r>
            <a:r>
              <a:rPr lang="en-GB" sz="1800" dirty="0" err="1">
                <a:latin typeface="Arial"/>
                <a:ea typeface="Arial"/>
                <a:cs typeface="Arial"/>
                <a:sym typeface="Arial"/>
              </a:rPr>
              <a:t>kockázatot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. </a:t>
            </a:r>
            <a:endParaRPr sz="1800" dirty="0"/>
          </a:p>
        </p:txBody>
      </p:sp>
      <p:sp>
        <p:nvSpPr>
          <p:cNvPr id="450" name="Google Shape;450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4" name="Google Shape;46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hu-HU" sz="1800" dirty="0">
                <a:latin typeface="Arial"/>
                <a:ea typeface="Arial"/>
                <a:cs typeface="Arial"/>
                <a:sym typeface="Arial"/>
              </a:rPr>
              <a:t>A diákok kézfeltartással szavazzanak!</a:t>
            </a:r>
            <a:endParaRPr lang="hu-HU" sz="1800"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hu-HU" sz="1800" dirty="0">
                <a:latin typeface="Arial"/>
                <a:ea typeface="Arial"/>
                <a:cs typeface="Arial"/>
                <a:sym typeface="Arial"/>
              </a:rPr>
              <a:t>Az eredményt hasonlítsátok össze az első kérdésre adott válaszokkal. </a:t>
            </a:r>
            <a:endParaRPr lang="hu-HU" sz="1800" dirty="0"/>
          </a:p>
        </p:txBody>
      </p:sp>
      <p:sp>
        <p:nvSpPr>
          <p:cNvPr id="465" name="Google Shape;465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8" name="Google Shape;478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>
                <a:latin typeface="Arial"/>
                <a:ea typeface="Arial"/>
                <a:cs typeface="Arial"/>
                <a:sym typeface="Arial"/>
              </a:rPr>
              <a:t>Adj „házifeladatot”: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>
                <a:latin typeface="Arial"/>
                <a:ea typeface="Calibri"/>
                <a:cs typeface="Arial"/>
                <a:sym typeface="Arial"/>
              </a:rPr>
              <a:t>Kérd meg a diákokat, hogy legalább két idősebb családtaggal beszélgessenek a bőrrákról, és arról, hogyan érdemes ellenőrizniük a saját bőrüket.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>
                <a:latin typeface="Arial"/>
                <a:ea typeface="Arial"/>
                <a:cs typeface="Arial"/>
                <a:sym typeface="Arial"/>
              </a:rPr>
              <a:t>Az utolsó dián a bőr önellenőrzéséről szóló videót láthatjátok. Nézzétek végig a diákokkal. És jelezd nekik, hogy a legtöbb információt a Magyar Bőrgyógyászok Társulatának </a:t>
            </a:r>
            <a:r>
              <a:rPr lang="hu-HU" sz="1800" dirty="0" err="1">
                <a:latin typeface="Arial"/>
                <a:ea typeface="Arial"/>
                <a:cs typeface="Arial"/>
                <a:sym typeface="Arial"/>
              </a:rPr>
              <a:t>skindex.hu</a:t>
            </a:r>
            <a:r>
              <a:rPr lang="hu-HU" sz="1800" dirty="0">
                <a:latin typeface="Arial"/>
                <a:ea typeface="Arial"/>
                <a:cs typeface="Arial"/>
                <a:sym typeface="Arial"/>
              </a:rPr>
              <a:t> weboldalán találják a fényvédelemről és a bőrrák elleni védekezésről. </a:t>
            </a:r>
            <a:r>
              <a:rPr lang="en-GB" sz="1800" dirty="0">
                <a:latin typeface="Arial"/>
                <a:ea typeface="Arial"/>
                <a:cs typeface="Arial"/>
                <a:sym typeface="Arial"/>
              </a:rPr>
              <a:t> 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2" name="Google Shape;492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title"/>
          </p:nvPr>
        </p:nvSpPr>
        <p:spPr>
          <a:xfrm>
            <a:off x="452436" y="272891"/>
            <a:ext cx="11349037" cy="710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2400"/>
              <a:buFont typeface="Arial"/>
              <a:buNone/>
              <a:defRPr sz="240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body" idx="1"/>
          </p:nvPr>
        </p:nvSpPr>
        <p:spPr>
          <a:xfrm>
            <a:off x="452437" y="1253331"/>
            <a:ext cx="11349038" cy="5331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Noto Sans Symbols"/>
              <a:buChar char="▪"/>
              <a:defRPr sz="20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Noto Sans Symbols"/>
              <a:buChar char="▪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Noto Sans Symbols"/>
              <a:buChar char="▪"/>
              <a:defRPr sz="16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Noto Sans Symbols"/>
              <a:buChar char="▪"/>
              <a:defRPr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Noto Sans Symbols"/>
              <a:buChar char="▪"/>
              <a:defRPr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1" name="Google Shape;2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0" name="Google Shape;40;p2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2" name="Google Shape;42;p2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8" name="Google Shape;58;p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6.png"/><Relationship Id="rId5" Type="http://schemas.openxmlformats.org/officeDocument/2006/relationships/image" Target="../media/image23.png"/><Relationship Id="rId10" Type="http://schemas.openxmlformats.org/officeDocument/2006/relationships/image" Target="../media/image28.jp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jp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6096000" cy="3160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160749"/>
            <a:ext cx="6096000" cy="325491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>
            <a:spLocks noGrp="1"/>
          </p:cNvSpPr>
          <p:nvPr>
            <p:ph type="title"/>
          </p:nvPr>
        </p:nvSpPr>
        <p:spPr>
          <a:xfrm>
            <a:off x="6753138" y="1907936"/>
            <a:ext cx="4925906" cy="710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3200"/>
              <a:buFont typeface="Arial"/>
              <a:buNone/>
            </a:pPr>
            <a:r>
              <a:rPr lang="en-GB" sz="3200" b="1" dirty="0">
                <a:latin typeface="Calibri" panose="020F0502020204030204" pitchFamily="34" charset="0"/>
                <a:cs typeface="Calibri" panose="020F0502020204030204" pitchFamily="34" charset="0"/>
              </a:rPr>
              <a:t>SZÁNDÉKOS NAPOZÁS: </a:t>
            </a:r>
            <a:br>
              <a:rPr lang="en-GB" sz="32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200" b="1" dirty="0">
                <a:latin typeface="Calibri" panose="020F0502020204030204" pitchFamily="34" charset="0"/>
                <a:cs typeface="Calibri" panose="020F0502020204030204" pitchFamily="34" charset="0"/>
              </a:rPr>
              <a:t>A TE DÖNTÉSED</a:t>
            </a:r>
            <a:endParaRPr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3200"/>
              <a:buFont typeface="Arial"/>
              <a:buNone/>
            </a:pPr>
            <a:endParaRPr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body" idx="1"/>
          </p:nvPr>
        </p:nvSpPr>
        <p:spPr>
          <a:xfrm>
            <a:off x="6753136" y="2768367"/>
            <a:ext cx="4862601" cy="2087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</a:pPr>
            <a:r>
              <a:rPr lang="hu-HU" sz="1600" dirty="0">
                <a:latin typeface="Inter"/>
                <a:ea typeface="Inter"/>
                <a:cs typeface="Inter"/>
                <a:sym typeface="Inter"/>
              </a:rPr>
              <a:t>Tudj meg többet a napozás és a szolárium veszélyeiről!</a:t>
            </a:r>
            <a:endParaRPr sz="1600" dirty="0"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90" name="Google Shape;90;p1"/>
          <p:cNvGrpSpPr/>
          <p:nvPr/>
        </p:nvGrpSpPr>
        <p:grpSpPr>
          <a:xfrm>
            <a:off x="0" y="6343650"/>
            <a:ext cx="12192000" cy="524872"/>
            <a:chOff x="0" y="6343650"/>
            <a:chExt cx="12192000" cy="524872"/>
          </a:xfrm>
        </p:grpSpPr>
        <p:sp>
          <p:nvSpPr>
            <p:cNvPr id="91" name="Google Shape;91;p1"/>
            <p:cNvSpPr/>
            <p:nvPr/>
          </p:nvSpPr>
          <p:spPr>
            <a:xfrm>
              <a:off x="0" y="6415668"/>
              <a:ext cx="12192000" cy="452854"/>
            </a:xfrm>
            <a:prstGeom prst="rect">
              <a:avLst/>
            </a:prstGeom>
            <a:solidFill>
              <a:srgbClr val="1641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0" y="6343650"/>
              <a:ext cx="12192000" cy="81479"/>
            </a:xfrm>
            <a:prstGeom prst="rect">
              <a:avLst/>
            </a:prstGeom>
            <a:solidFill>
              <a:srgbClr val="E1AA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" name="Google Shape;93;p1"/>
          <p:cNvGrpSpPr/>
          <p:nvPr/>
        </p:nvGrpSpPr>
        <p:grpSpPr>
          <a:xfrm>
            <a:off x="5534722" y="5472306"/>
            <a:ext cx="1137425" cy="1137425"/>
            <a:chOff x="5534722" y="5472306"/>
            <a:chExt cx="1137425" cy="1137425"/>
          </a:xfrm>
        </p:grpSpPr>
        <p:sp>
          <p:nvSpPr>
            <p:cNvPr id="94" name="Google Shape;94;p1"/>
            <p:cNvSpPr/>
            <p:nvPr/>
          </p:nvSpPr>
          <p:spPr>
            <a:xfrm>
              <a:off x="5534722" y="5472306"/>
              <a:ext cx="1137425" cy="113742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5" name="Google Shape;95;p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619968" y="5544329"/>
              <a:ext cx="952064" cy="97851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096000" cy="634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0"/>
            <a:ext cx="6096000" cy="634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2628603" y="2654848"/>
            <a:ext cx="6934800" cy="858300"/>
          </a:xfrm>
          <a:prstGeom prst="rect">
            <a:avLst/>
          </a:prstGeom>
          <a:solidFill>
            <a:srgbClr val="E1AA61"/>
          </a:solidFill>
          <a:ln>
            <a:noFill/>
          </a:ln>
          <a:effectLst>
            <a:outerShdw blurRad="186314" dist="38100" dir="2700000" algn="tl" rotWithShape="0">
              <a:srgbClr val="000000">
                <a:alpha val="8862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3600"/>
              <a:buFont typeface="Noto Sans Symbols"/>
              <a:buNone/>
            </a:pPr>
            <a:r>
              <a:rPr lang="en-GB" sz="3600" b="1" dirty="0" err="1">
                <a:solidFill>
                  <a:srgbClr val="16417F"/>
                </a:solidFill>
              </a:rPr>
              <a:t>Szeretnél</a:t>
            </a:r>
            <a:r>
              <a:rPr lang="en-GB" sz="3600" b="1" dirty="0">
                <a:solidFill>
                  <a:srgbClr val="16417F"/>
                </a:solidFill>
              </a:rPr>
              <a:t> </a:t>
            </a:r>
            <a:r>
              <a:rPr lang="en-GB" sz="3600" b="1" dirty="0" err="1">
                <a:solidFill>
                  <a:srgbClr val="16417F"/>
                </a:solidFill>
              </a:rPr>
              <a:t>lebarnulni</a:t>
            </a:r>
            <a:r>
              <a:rPr lang="en-GB" sz="3600" b="1" dirty="0">
                <a:solidFill>
                  <a:srgbClr val="16417F"/>
                </a:solidFill>
              </a:rPr>
              <a:t>? </a:t>
            </a:r>
            <a:endParaRPr b="1" dirty="0"/>
          </a:p>
        </p:txBody>
      </p:sp>
      <p:grpSp>
        <p:nvGrpSpPr>
          <p:cNvPr id="104" name="Google Shape;104;p2"/>
          <p:cNvGrpSpPr/>
          <p:nvPr/>
        </p:nvGrpSpPr>
        <p:grpSpPr>
          <a:xfrm>
            <a:off x="0" y="5963478"/>
            <a:ext cx="12192000" cy="905044"/>
            <a:chOff x="0" y="5963478"/>
            <a:chExt cx="12192000" cy="905044"/>
          </a:xfrm>
        </p:grpSpPr>
        <p:sp>
          <p:nvSpPr>
            <p:cNvPr id="105" name="Google Shape;105;p2"/>
            <p:cNvSpPr/>
            <p:nvPr/>
          </p:nvSpPr>
          <p:spPr>
            <a:xfrm>
              <a:off x="0" y="6415668"/>
              <a:ext cx="12192000" cy="452854"/>
            </a:xfrm>
            <a:prstGeom prst="rect">
              <a:avLst/>
            </a:prstGeom>
            <a:solidFill>
              <a:srgbClr val="1641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0" y="6343650"/>
              <a:ext cx="12192000" cy="81479"/>
            </a:xfrm>
            <a:prstGeom prst="rect">
              <a:avLst/>
            </a:prstGeom>
            <a:solidFill>
              <a:srgbClr val="E1AA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7" name="Google Shape;107;p2"/>
            <p:cNvGrpSpPr/>
            <p:nvPr/>
          </p:nvGrpSpPr>
          <p:grpSpPr>
            <a:xfrm>
              <a:off x="11225930" y="5963478"/>
              <a:ext cx="646253" cy="646253"/>
              <a:chOff x="5534722" y="5472306"/>
              <a:chExt cx="1137425" cy="1137425"/>
            </a:xfrm>
          </p:grpSpPr>
          <p:sp>
            <p:nvSpPr>
              <p:cNvPr id="108" name="Google Shape;108;p2"/>
              <p:cNvSpPr/>
              <p:nvPr/>
            </p:nvSpPr>
            <p:spPr>
              <a:xfrm>
                <a:off x="5534722" y="5472306"/>
                <a:ext cx="1137425" cy="1137425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09" name="Google Shape;109;p2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5619968" y="5544329"/>
                <a:ext cx="952064" cy="9785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351" y="-24782"/>
            <a:ext cx="12217350" cy="6872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3"/>
          <p:cNvPicPr preferRelativeResize="0"/>
          <p:nvPr/>
        </p:nvPicPr>
        <p:blipFill rotWithShape="1">
          <a:blip r:embed="rId4">
            <a:alphaModFix/>
          </a:blip>
          <a:srcRect t="-55"/>
          <a:stretch/>
        </p:blipFill>
        <p:spPr>
          <a:xfrm>
            <a:off x="-1" y="-24782"/>
            <a:ext cx="7315201" cy="689330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/>
          <p:cNvSpPr txBox="1"/>
          <p:nvPr/>
        </p:nvSpPr>
        <p:spPr>
          <a:xfrm>
            <a:off x="-12700" y="-24782"/>
            <a:ext cx="7327900" cy="6368431"/>
          </a:xfrm>
          <a:prstGeom prst="rect">
            <a:avLst/>
          </a:prstGeom>
          <a:solidFill>
            <a:srgbClr val="E1AA61">
              <a:alpha val="60000"/>
            </a:srgbClr>
          </a:solidFill>
          <a:ln>
            <a:noFill/>
          </a:ln>
        </p:spPr>
        <p:txBody>
          <a:bodyPr spcFirstLastPara="1" wrap="square" lIns="180000" tIns="45700" rIns="1800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Arial"/>
              <a:buNone/>
            </a:pPr>
            <a:r>
              <a:rPr lang="en-GB" sz="8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57%</a:t>
            </a:r>
            <a:br>
              <a:rPr lang="en-GB" sz="1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2400" dirty="0">
                <a:solidFill>
                  <a:schemeClr val="lt1"/>
                </a:solidFill>
              </a:rPr>
              <a:t>A 15-19 </a:t>
            </a:r>
            <a:r>
              <a:rPr lang="en-GB" sz="2400" dirty="0" err="1">
                <a:solidFill>
                  <a:schemeClr val="lt1"/>
                </a:solidFill>
              </a:rPr>
              <a:t>évesek</a:t>
            </a:r>
            <a:r>
              <a:rPr lang="en-GB" sz="2400" dirty="0">
                <a:solidFill>
                  <a:schemeClr val="lt1"/>
                </a:solidFill>
              </a:rPr>
              <a:t> 57 </a:t>
            </a:r>
            <a:r>
              <a:rPr lang="en-GB" sz="2400" dirty="0" err="1">
                <a:solidFill>
                  <a:schemeClr val="lt1"/>
                </a:solidFill>
              </a:rPr>
              <a:t>százaléka</a:t>
            </a:r>
            <a:r>
              <a:rPr lang="en-GB" sz="2400" dirty="0">
                <a:solidFill>
                  <a:schemeClr val="lt1"/>
                </a:solidFill>
              </a:rPr>
              <a:t> </a:t>
            </a:r>
            <a:r>
              <a:rPr lang="en-GB" sz="2400" dirty="0" err="1">
                <a:solidFill>
                  <a:schemeClr val="lt1"/>
                </a:solidFill>
              </a:rPr>
              <a:t>szerint</a:t>
            </a:r>
            <a:r>
              <a:rPr lang="en-GB" sz="2400" dirty="0">
                <a:solidFill>
                  <a:schemeClr val="lt1"/>
                </a:solidFill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Arial"/>
              <a:buNone/>
            </a:pPr>
            <a:r>
              <a:rPr lang="en-GB" sz="2400" dirty="0">
                <a:solidFill>
                  <a:schemeClr val="lt1"/>
                </a:solidFill>
              </a:rPr>
              <a:t>a </a:t>
            </a:r>
            <a:r>
              <a:rPr lang="en-GB" sz="2400" b="1" dirty="0" err="1">
                <a:solidFill>
                  <a:schemeClr val="lt1"/>
                </a:solidFill>
              </a:rPr>
              <a:t>lebarnult</a:t>
            </a:r>
            <a:r>
              <a:rPr lang="en-GB" sz="2400" b="1" dirty="0">
                <a:solidFill>
                  <a:schemeClr val="lt1"/>
                </a:solidFill>
              </a:rPr>
              <a:t> </a:t>
            </a:r>
            <a:r>
              <a:rPr lang="en-GB" sz="2400" b="1" dirty="0" err="1">
                <a:solidFill>
                  <a:schemeClr val="lt1"/>
                </a:solidFill>
              </a:rPr>
              <a:t>bőr</a:t>
            </a:r>
            <a:r>
              <a:rPr lang="en-GB" sz="2400" b="1" dirty="0">
                <a:solidFill>
                  <a:schemeClr val="lt1"/>
                </a:solidFill>
              </a:rPr>
              <a:t> </a:t>
            </a:r>
            <a:r>
              <a:rPr lang="en-GB" sz="2400" dirty="0">
                <a:solidFill>
                  <a:schemeClr val="lt1"/>
                </a:solidFill>
              </a:rPr>
              <a:t>vonzó</a:t>
            </a:r>
            <a:r>
              <a:rPr lang="en-GB" sz="2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GB" sz="2400" b="0" i="0" u="none" strike="noStrike" cap="none" baseline="30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GB" sz="2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7315200" y="-45826"/>
            <a:ext cx="4895799" cy="6422361"/>
          </a:xfrm>
          <a:prstGeom prst="rect">
            <a:avLst/>
          </a:prstGeom>
          <a:solidFill>
            <a:srgbClr val="F7CAAC">
              <a:alpha val="60000"/>
            </a:srgbClr>
          </a:solidFill>
          <a:ln>
            <a:noFill/>
          </a:ln>
        </p:spPr>
        <p:txBody>
          <a:bodyPr spcFirstLastPara="1" wrap="square" lIns="180000" tIns="45700" rIns="1800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8800"/>
              <a:buFont typeface="Arial"/>
              <a:buNone/>
            </a:pPr>
            <a:r>
              <a:rPr lang="en-GB" sz="8800" b="1" i="0" u="none" strike="noStrike" cap="none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43%</a:t>
            </a:r>
            <a:br>
              <a:rPr lang="en-GB" sz="1400" b="1" i="0" u="none" strike="noStrike" cap="none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2400" dirty="0">
                <a:solidFill>
                  <a:srgbClr val="16417F"/>
                </a:solidFill>
              </a:rPr>
              <a:t>a 15-19 </a:t>
            </a:r>
            <a:r>
              <a:rPr lang="en-GB" sz="2400" dirty="0" err="1">
                <a:solidFill>
                  <a:srgbClr val="16417F"/>
                </a:solidFill>
              </a:rPr>
              <a:t>évesek</a:t>
            </a:r>
            <a:r>
              <a:rPr lang="en-GB" sz="2400" dirty="0">
                <a:solidFill>
                  <a:srgbClr val="16417F"/>
                </a:solidFill>
              </a:rPr>
              <a:t> </a:t>
            </a:r>
            <a:r>
              <a:rPr lang="en-GB" sz="2400" dirty="0" err="1">
                <a:solidFill>
                  <a:srgbClr val="16417F"/>
                </a:solidFill>
              </a:rPr>
              <a:t>kevesebb</a:t>
            </a:r>
            <a:r>
              <a:rPr lang="en-GB" sz="2400" dirty="0">
                <a:solidFill>
                  <a:srgbClr val="16417F"/>
                </a:solidFill>
              </a:rPr>
              <a:t> mint </a:t>
            </a:r>
            <a:r>
              <a:rPr lang="en-GB" sz="2400" dirty="0" err="1">
                <a:solidFill>
                  <a:srgbClr val="16417F"/>
                </a:solidFill>
              </a:rPr>
              <a:t>fele</a:t>
            </a:r>
            <a:r>
              <a:rPr lang="en-GB" sz="2400" dirty="0">
                <a:solidFill>
                  <a:srgbClr val="16417F"/>
                </a:solidFill>
              </a:rPr>
              <a:t> </a:t>
            </a:r>
            <a:r>
              <a:rPr lang="en-GB" sz="2400" dirty="0" err="1">
                <a:solidFill>
                  <a:srgbClr val="16417F"/>
                </a:solidFill>
              </a:rPr>
              <a:t>gondolja</a:t>
            </a:r>
            <a:r>
              <a:rPr lang="en-GB" sz="2400" dirty="0">
                <a:solidFill>
                  <a:srgbClr val="16417F"/>
                </a:solidFill>
              </a:rPr>
              <a:t> </a:t>
            </a:r>
            <a:r>
              <a:rPr lang="en-GB" sz="2400" dirty="0" err="1">
                <a:solidFill>
                  <a:srgbClr val="16417F"/>
                </a:solidFill>
              </a:rPr>
              <a:t>úgy</a:t>
            </a:r>
            <a:r>
              <a:rPr lang="en-GB" sz="2400" dirty="0">
                <a:solidFill>
                  <a:srgbClr val="16417F"/>
                </a:solidFill>
              </a:rPr>
              <a:t>, </a:t>
            </a:r>
            <a:r>
              <a:rPr lang="en-GB" sz="2400" dirty="0" err="1">
                <a:solidFill>
                  <a:srgbClr val="16417F"/>
                </a:solidFill>
              </a:rPr>
              <a:t>hogy</a:t>
            </a:r>
            <a:r>
              <a:rPr lang="en-GB" sz="2400" dirty="0">
                <a:solidFill>
                  <a:srgbClr val="16417F"/>
                </a:solidFill>
              </a:rPr>
              <a:t> a </a:t>
            </a:r>
            <a:r>
              <a:rPr lang="en-GB" sz="2400" b="1" dirty="0" err="1">
                <a:solidFill>
                  <a:srgbClr val="16417F"/>
                </a:solidFill>
              </a:rPr>
              <a:t>természetes</a:t>
            </a:r>
            <a:r>
              <a:rPr lang="en-GB" sz="2400" b="1" dirty="0">
                <a:solidFill>
                  <a:srgbClr val="16417F"/>
                </a:solidFill>
              </a:rPr>
              <a:t> </a:t>
            </a:r>
            <a:r>
              <a:rPr lang="en-GB" sz="2400" b="1" dirty="0" err="1">
                <a:solidFill>
                  <a:srgbClr val="16417F"/>
                </a:solidFill>
              </a:rPr>
              <a:t>bőrszín</a:t>
            </a:r>
            <a:r>
              <a:rPr lang="en-GB" sz="2400" b="1" dirty="0">
                <a:solidFill>
                  <a:srgbClr val="16417F"/>
                </a:solidFill>
              </a:rPr>
              <a:t> </a:t>
            </a:r>
            <a:r>
              <a:rPr lang="en-GB" sz="2400" dirty="0">
                <a:solidFill>
                  <a:srgbClr val="16417F"/>
                </a:solidFill>
              </a:rPr>
              <a:t>vonzó</a:t>
            </a:r>
            <a:r>
              <a:rPr lang="en-GB" sz="2400" b="0" i="0" u="none" strike="noStrike" cap="none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GB" sz="2400" b="0" i="0" u="none" strike="noStrike" cap="none" baseline="300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 b="0" i="0" u="none" strike="noStrike" cap="none" dirty="0">
              <a:solidFill>
                <a:srgbClr val="1641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" name="Google Shape;119;p3"/>
          <p:cNvGrpSpPr/>
          <p:nvPr/>
        </p:nvGrpSpPr>
        <p:grpSpPr>
          <a:xfrm>
            <a:off x="0" y="5963478"/>
            <a:ext cx="12192000" cy="905044"/>
            <a:chOff x="0" y="5963478"/>
            <a:chExt cx="12192000" cy="905044"/>
          </a:xfrm>
        </p:grpSpPr>
        <p:sp>
          <p:nvSpPr>
            <p:cNvPr id="120" name="Google Shape;120;p3"/>
            <p:cNvSpPr/>
            <p:nvPr/>
          </p:nvSpPr>
          <p:spPr>
            <a:xfrm>
              <a:off x="0" y="6415668"/>
              <a:ext cx="12192000" cy="452854"/>
            </a:xfrm>
            <a:prstGeom prst="rect">
              <a:avLst/>
            </a:prstGeom>
            <a:solidFill>
              <a:srgbClr val="1641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0" y="6343650"/>
              <a:ext cx="12192000" cy="81479"/>
            </a:xfrm>
            <a:prstGeom prst="rect">
              <a:avLst/>
            </a:prstGeom>
            <a:solidFill>
              <a:srgbClr val="E1AA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2" name="Google Shape;122;p3"/>
            <p:cNvGrpSpPr/>
            <p:nvPr/>
          </p:nvGrpSpPr>
          <p:grpSpPr>
            <a:xfrm>
              <a:off x="11225930" y="5963478"/>
              <a:ext cx="646253" cy="646253"/>
              <a:chOff x="5534722" y="5472306"/>
              <a:chExt cx="1137425" cy="1137425"/>
            </a:xfrm>
          </p:grpSpPr>
          <p:sp>
            <p:nvSpPr>
              <p:cNvPr id="123" name="Google Shape;123;p3"/>
              <p:cNvSpPr/>
              <p:nvPr/>
            </p:nvSpPr>
            <p:spPr>
              <a:xfrm>
                <a:off x="5534722" y="5472306"/>
                <a:ext cx="1137425" cy="1137425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24" name="Google Shape;124;p3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5619968" y="5544329"/>
                <a:ext cx="952064" cy="9785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351" y="-24782"/>
            <a:ext cx="12217350" cy="6872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0522"/>
            <a:ext cx="6089650" cy="687904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4"/>
          <p:cNvSpPr txBox="1"/>
          <p:nvPr/>
        </p:nvSpPr>
        <p:spPr>
          <a:xfrm>
            <a:off x="-19050" y="-24782"/>
            <a:ext cx="6108700" cy="6368431"/>
          </a:xfrm>
          <a:prstGeom prst="rect">
            <a:avLst/>
          </a:prstGeom>
          <a:solidFill>
            <a:srgbClr val="E1AA61">
              <a:alpha val="60000"/>
            </a:srgbClr>
          </a:solidFill>
          <a:ln>
            <a:noFill/>
          </a:ln>
        </p:spPr>
        <p:txBody>
          <a:bodyPr spcFirstLastPara="1" wrap="square" lIns="180000" tIns="45700" rIns="1800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900"/>
              <a:buFont typeface="Arial"/>
              <a:buNone/>
            </a:pPr>
            <a:r>
              <a:rPr lang="en-GB" sz="23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</p:txBody>
      </p:sp>
      <p:grpSp>
        <p:nvGrpSpPr>
          <p:cNvPr id="133" name="Google Shape;133;p4"/>
          <p:cNvGrpSpPr/>
          <p:nvPr/>
        </p:nvGrpSpPr>
        <p:grpSpPr>
          <a:xfrm>
            <a:off x="0" y="5963478"/>
            <a:ext cx="12192000" cy="905044"/>
            <a:chOff x="0" y="5963478"/>
            <a:chExt cx="12192000" cy="905044"/>
          </a:xfrm>
        </p:grpSpPr>
        <p:sp>
          <p:nvSpPr>
            <p:cNvPr id="134" name="Google Shape;134;p4"/>
            <p:cNvSpPr/>
            <p:nvPr/>
          </p:nvSpPr>
          <p:spPr>
            <a:xfrm>
              <a:off x="0" y="6415668"/>
              <a:ext cx="12192000" cy="452854"/>
            </a:xfrm>
            <a:prstGeom prst="rect">
              <a:avLst/>
            </a:prstGeom>
            <a:solidFill>
              <a:srgbClr val="1641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0" y="6343650"/>
              <a:ext cx="12192000" cy="81479"/>
            </a:xfrm>
            <a:prstGeom prst="rect">
              <a:avLst/>
            </a:prstGeom>
            <a:solidFill>
              <a:srgbClr val="E1AA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6" name="Google Shape;136;p4"/>
            <p:cNvGrpSpPr/>
            <p:nvPr/>
          </p:nvGrpSpPr>
          <p:grpSpPr>
            <a:xfrm>
              <a:off x="11225930" y="5963478"/>
              <a:ext cx="646253" cy="646253"/>
              <a:chOff x="5534722" y="5472306"/>
              <a:chExt cx="1137425" cy="1137425"/>
            </a:xfrm>
          </p:grpSpPr>
          <p:sp>
            <p:nvSpPr>
              <p:cNvPr id="137" name="Google Shape;137;p4"/>
              <p:cNvSpPr/>
              <p:nvPr/>
            </p:nvSpPr>
            <p:spPr>
              <a:xfrm>
                <a:off x="5534722" y="5472306"/>
                <a:ext cx="1137425" cy="1137425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38" name="Google Shape;138;p4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5619968" y="5544329"/>
                <a:ext cx="952064" cy="9785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39" name="Google Shape;139;p4"/>
          <p:cNvSpPr txBox="1"/>
          <p:nvPr/>
        </p:nvSpPr>
        <p:spPr>
          <a:xfrm>
            <a:off x="1" y="555254"/>
            <a:ext cx="6096000" cy="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</a:pPr>
            <a:r>
              <a:rPr lang="en-GB" sz="2000" dirty="0" err="1">
                <a:solidFill>
                  <a:schemeClr val="lt1"/>
                </a:solidFill>
              </a:rPr>
              <a:t>Miért</a:t>
            </a:r>
            <a:r>
              <a:rPr lang="en-GB" sz="2000" dirty="0">
                <a:solidFill>
                  <a:schemeClr val="lt1"/>
                </a:solidFill>
              </a:rPr>
              <a:t> </a:t>
            </a:r>
            <a:r>
              <a:rPr lang="en-GB" sz="2000" dirty="0" err="1">
                <a:solidFill>
                  <a:schemeClr val="lt1"/>
                </a:solidFill>
              </a:rPr>
              <a:t>választanád</a:t>
            </a:r>
            <a:r>
              <a:rPr lang="en-GB" sz="2000" dirty="0">
                <a:solidFill>
                  <a:schemeClr val="lt1"/>
                </a:solidFill>
              </a:rPr>
              <a:t> a </a:t>
            </a:r>
            <a:r>
              <a:rPr lang="en-GB" sz="2000" b="1" dirty="0" err="1">
                <a:solidFill>
                  <a:schemeClr val="lt1"/>
                </a:solidFill>
              </a:rPr>
              <a:t>napozást</a:t>
            </a:r>
            <a:r>
              <a:rPr lang="en-GB" sz="2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351" y="-24782"/>
            <a:ext cx="12217350" cy="6872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0522"/>
            <a:ext cx="6089650" cy="6879044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5"/>
          <p:cNvSpPr txBox="1"/>
          <p:nvPr/>
        </p:nvSpPr>
        <p:spPr>
          <a:xfrm>
            <a:off x="-19050" y="-24782"/>
            <a:ext cx="6115050" cy="6368432"/>
          </a:xfrm>
          <a:prstGeom prst="rect">
            <a:avLst/>
          </a:prstGeom>
          <a:solidFill>
            <a:srgbClr val="E1AA61">
              <a:alpha val="60000"/>
            </a:srgbClr>
          </a:solidFill>
          <a:ln>
            <a:noFill/>
          </a:ln>
        </p:spPr>
        <p:txBody>
          <a:bodyPr spcFirstLastPara="1" wrap="square" lIns="180000" tIns="45700" rIns="1800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900"/>
              <a:buFont typeface="Calibri"/>
              <a:buNone/>
            </a:pPr>
            <a:endParaRPr sz="239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8" name="Google Shape;148;p5"/>
          <p:cNvGrpSpPr/>
          <p:nvPr/>
        </p:nvGrpSpPr>
        <p:grpSpPr>
          <a:xfrm>
            <a:off x="0" y="5963478"/>
            <a:ext cx="12192000" cy="905044"/>
            <a:chOff x="0" y="5963478"/>
            <a:chExt cx="12192000" cy="905044"/>
          </a:xfrm>
        </p:grpSpPr>
        <p:sp>
          <p:nvSpPr>
            <p:cNvPr id="149" name="Google Shape;149;p5"/>
            <p:cNvSpPr/>
            <p:nvPr/>
          </p:nvSpPr>
          <p:spPr>
            <a:xfrm>
              <a:off x="0" y="6415668"/>
              <a:ext cx="12192000" cy="452854"/>
            </a:xfrm>
            <a:prstGeom prst="rect">
              <a:avLst/>
            </a:prstGeom>
            <a:solidFill>
              <a:srgbClr val="1641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5"/>
            <p:cNvSpPr/>
            <p:nvPr/>
          </p:nvSpPr>
          <p:spPr>
            <a:xfrm>
              <a:off x="0" y="6343650"/>
              <a:ext cx="12192000" cy="81479"/>
            </a:xfrm>
            <a:prstGeom prst="rect">
              <a:avLst/>
            </a:prstGeom>
            <a:solidFill>
              <a:srgbClr val="E1AA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1" name="Google Shape;151;p5"/>
            <p:cNvGrpSpPr/>
            <p:nvPr/>
          </p:nvGrpSpPr>
          <p:grpSpPr>
            <a:xfrm>
              <a:off x="11225930" y="5963478"/>
              <a:ext cx="646253" cy="646253"/>
              <a:chOff x="5534722" y="5472306"/>
              <a:chExt cx="1137425" cy="1137425"/>
            </a:xfrm>
          </p:grpSpPr>
          <p:sp>
            <p:nvSpPr>
              <p:cNvPr id="152" name="Google Shape;152;p5"/>
              <p:cNvSpPr/>
              <p:nvPr/>
            </p:nvSpPr>
            <p:spPr>
              <a:xfrm>
                <a:off x="5534722" y="5472306"/>
                <a:ext cx="1137425" cy="1137425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53" name="Google Shape;153;p5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5619968" y="5544329"/>
                <a:ext cx="952064" cy="9785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54" name="Google Shape;154;p5"/>
          <p:cNvSpPr txBox="1"/>
          <p:nvPr/>
        </p:nvSpPr>
        <p:spPr>
          <a:xfrm>
            <a:off x="1" y="555254"/>
            <a:ext cx="6096000" cy="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</a:pPr>
            <a:r>
              <a:rPr lang="en-GB" sz="2000" dirty="0" err="1">
                <a:solidFill>
                  <a:schemeClr val="lt1"/>
                </a:solidFill>
              </a:rPr>
              <a:t>Miért</a:t>
            </a:r>
            <a:r>
              <a:rPr lang="en-GB" sz="2000" dirty="0">
                <a:solidFill>
                  <a:schemeClr val="lt1"/>
                </a:solidFill>
              </a:rPr>
              <a:t> </a:t>
            </a:r>
            <a:r>
              <a:rPr lang="en-GB" sz="2000" dirty="0" err="1">
                <a:solidFill>
                  <a:schemeClr val="lt1"/>
                </a:solidFill>
              </a:rPr>
              <a:t>szeretnél</a:t>
            </a:r>
            <a:r>
              <a:rPr lang="en-GB" sz="2000" dirty="0">
                <a:solidFill>
                  <a:schemeClr val="lt1"/>
                </a:solidFill>
              </a:rPr>
              <a:t> </a:t>
            </a:r>
            <a:r>
              <a:rPr lang="en-GB" sz="2000" b="1" dirty="0" err="1">
                <a:solidFill>
                  <a:schemeClr val="lt1"/>
                </a:solidFill>
              </a:rPr>
              <a:t>lebarnulni</a:t>
            </a:r>
            <a:r>
              <a:rPr lang="en-GB" sz="2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1" dirty="0"/>
          </a:p>
        </p:txBody>
      </p:sp>
      <p:sp>
        <p:nvSpPr>
          <p:cNvPr id="155" name="Google Shape;155;p5"/>
          <p:cNvSpPr txBox="1"/>
          <p:nvPr/>
        </p:nvSpPr>
        <p:spPr>
          <a:xfrm>
            <a:off x="1255320" y="1966321"/>
            <a:ext cx="3791853" cy="598002"/>
          </a:xfrm>
          <a:prstGeom prst="rect">
            <a:avLst/>
          </a:prstGeom>
          <a:solidFill>
            <a:srgbClr val="7F7F7F">
              <a:alpha val="67843"/>
            </a:srgbClr>
          </a:solidFill>
          <a:ln w="12700" cap="flat" cmpd="sng">
            <a:solidFill>
              <a:srgbClr val="E1AA6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-GB" sz="1600" dirty="0" err="1">
                <a:solidFill>
                  <a:schemeClr val="lt1"/>
                </a:solidFill>
              </a:rPr>
              <a:t>Úgy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érzem</a:t>
            </a:r>
            <a:r>
              <a:rPr lang="en-GB" sz="1600" dirty="0">
                <a:solidFill>
                  <a:schemeClr val="lt1"/>
                </a:solidFill>
              </a:rPr>
              <a:t>, </a:t>
            </a:r>
            <a:r>
              <a:rPr lang="en-GB" sz="1600" dirty="0" err="1">
                <a:solidFill>
                  <a:schemeClr val="lt1"/>
                </a:solidFill>
              </a:rPr>
              <a:t>ez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az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elvárás</a:t>
            </a:r>
            <a:endParaRPr dirty="0"/>
          </a:p>
        </p:txBody>
      </p:sp>
      <p:sp>
        <p:nvSpPr>
          <p:cNvPr id="156" name="Google Shape;156;p5"/>
          <p:cNvSpPr txBox="1"/>
          <p:nvPr/>
        </p:nvSpPr>
        <p:spPr>
          <a:xfrm>
            <a:off x="1276389" y="1141929"/>
            <a:ext cx="3791853" cy="598003"/>
          </a:xfrm>
          <a:prstGeom prst="rect">
            <a:avLst/>
          </a:prstGeom>
          <a:solidFill>
            <a:srgbClr val="7F7F7F">
              <a:alpha val="67843"/>
            </a:srgbClr>
          </a:solidFill>
          <a:ln w="12700" cap="flat" cmpd="sng">
            <a:solidFill>
              <a:srgbClr val="E1AA6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-GB" sz="1600" dirty="0" err="1">
                <a:solidFill>
                  <a:schemeClr val="lt1"/>
                </a:solidFill>
              </a:rPr>
              <a:t>Tetszik</a:t>
            </a:r>
            <a:r>
              <a:rPr lang="en-GB" sz="1600" dirty="0">
                <a:solidFill>
                  <a:schemeClr val="lt1"/>
                </a:solidFill>
              </a:rPr>
              <a:t> a </a:t>
            </a:r>
            <a:r>
              <a:rPr lang="en-GB" sz="1600" dirty="0" err="1">
                <a:solidFill>
                  <a:schemeClr val="lt1"/>
                </a:solidFill>
              </a:rPr>
              <a:t>napbarnított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bőrszín</a:t>
            </a:r>
            <a:endParaRPr dirty="0"/>
          </a:p>
        </p:txBody>
      </p:sp>
      <p:sp>
        <p:nvSpPr>
          <p:cNvPr id="157" name="Google Shape;157;p5"/>
          <p:cNvSpPr txBox="1"/>
          <p:nvPr/>
        </p:nvSpPr>
        <p:spPr>
          <a:xfrm>
            <a:off x="1255321" y="2790712"/>
            <a:ext cx="3812920" cy="598002"/>
          </a:xfrm>
          <a:prstGeom prst="rect">
            <a:avLst/>
          </a:prstGeom>
          <a:solidFill>
            <a:srgbClr val="7F7F7F">
              <a:alpha val="67843"/>
            </a:srgbClr>
          </a:solidFill>
          <a:ln w="12700" cap="flat" cmpd="sng">
            <a:solidFill>
              <a:srgbClr val="E1AA6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-GB" sz="1600" dirty="0" err="1">
                <a:solidFill>
                  <a:schemeClr val="lt1"/>
                </a:solidFill>
              </a:rPr>
              <a:t>Jobban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tetszem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majd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másoknak</a:t>
            </a:r>
            <a:endParaRPr dirty="0"/>
          </a:p>
        </p:txBody>
      </p:sp>
      <p:sp>
        <p:nvSpPr>
          <p:cNvPr id="158" name="Google Shape;158;p5"/>
          <p:cNvSpPr txBox="1"/>
          <p:nvPr/>
        </p:nvSpPr>
        <p:spPr>
          <a:xfrm>
            <a:off x="1276389" y="3615103"/>
            <a:ext cx="3791852" cy="598002"/>
          </a:xfrm>
          <a:prstGeom prst="rect">
            <a:avLst/>
          </a:prstGeom>
          <a:solidFill>
            <a:srgbClr val="7F7F7F">
              <a:alpha val="67843"/>
            </a:srgbClr>
          </a:solidFill>
          <a:ln w="12700" cap="flat" cmpd="sng">
            <a:solidFill>
              <a:srgbClr val="E1AA6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-GB" sz="1600" dirty="0" err="1">
                <a:solidFill>
                  <a:schemeClr val="lt1"/>
                </a:solidFill>
              </a:rPr>
              <a:t>Mert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mindenki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látja</a:t>
            </a:r>
            <a:r>
              <a:rPr lang="en-GB" sz="1600" dirty="0">
                <a:solidFill>
                  <a:schemeClr val="lt1"/>
                </a:solidFill>
              </a:rPr>
              <a:t>, </a:t>
            </a:r>
            <a:r>
              <a:rPr lang="en-GB" sz="1600" dirty="0" err="1">
                <a:solidFill>
                  <a:schemeClr val="lt1"/>
                </a:solidFill>
              </a:rPr>
              <a:t>hogy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nyaraltam</a:t>
            </a:r>
            <a:endParaRPr dirty="0"/>
          </a:p>
        </p:txBody>
      </p:sp>
      <p:sp>
        <p:nvSpPr>
          <p:cNvPr id="159" name="Google Shape;159;p5"/>
          <p:cNvSpPr txBox="1"/>
          <p:nvPr/>
        </p:nvSpPr>
        <p:spPr>
          <a:xfrm>
            <a:off x="1255321" y="4439494"/>
            <a:ext cx="3791853" cy="598002"/>
          </a:xfrm>
          <a:prstGeom prst="rect">
            <a:avLst/>
          </a:prstGeom>
          <a:solidFill>
            <a:srgbClr val="7F7F7F">
              <a:alpha val="67843"/>
            </a:srgbClr>
          </a:solidFill>
          <a:ln w="12700" cap="flat" cmpd="sng">
            <a:solidFill>
              <a:srgbClr val="E1AA6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-GB" sz="1600" dirty="0" err="1">
                <a:solidFill>
                  <a:schemeClr val="lt1"/>
                </a:solidFill>
              </a:rPr>
              <a:t>Egészségesebbnek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látszom</a:t>
            </a:r>
            <a:endParaRPr dirty="0"/>
          </a:p>
        </p:txBody>
      </p:sp>
      <p:sp>
        <p:nvSpPr>
          <p:cNvPr id="160" name="Google Shape;160;p5"/>
          <p:cNvSpPr txBox="1"/>
          <p:nvPr/>
        </p:nvSpPr>
        <p:spPr>
          <a:xfrm>
            <a:off x="1265852" y="5263884"/>
            <a:ext cx="3770785" cy="598002"/>
          </a:xfrm>
          <a:prstGeom prst="rect">
            <a:avLst/>
          </a:prstGeom>
          <a:solidFill>
            <a:srgbClr val="7F7F7F">
              <a:alpha val="67843"/>
            </a:srgbClr>
          </a:solidFill>
          <a:ln w="12700" cap="flat" cmpd="sng">
            <a:solidFill>
              <a:srgbClr val="E1AA6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-GB" sz="1600" dirty="0" err="1">
                <a:solidFill>
                  <a:schemeClr val="lt1"/>
                </a:solidFill>
              </a:rPr>
              <a:t>Egy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kis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barnaság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megvédi</a:t>
            </a:r>
            <a:r>
              <a:rPr lang="en-GB" sz="1600" dirty="0">
                <a:solidFill>
                  <a:schemeClr val="lt1"/>
                </a:solidFill>
              </a:rPr>
              <a:t> a </a:t>
            </a:r>
            <a:r>
              <a:rPr lang="en-GB" sz="1600" dirty="0" err="1">
                <a:solidFill>
                  <a:schemeClr val="lt1"/>
                </a:solidFill>
              </a:rPr>
              <a:t>bőrömet</a:t>
            </a:r>
            <a:r>
              <a:rPr lang="en-GB" sz="1600" dirty="0">
                <a:solidFill>
                  <a:schemeClr val="lt1"/>
                </a:solidFill>
              </a:rPr>
              <a:t> a a </a:t>
            </a:r>
            <a:r>
              <a:rPr lang="en-GB" sz="1600" dirty="0" err="1">
                <a:solidFill>
                  <a:schemeClr val="lt1"/>
                </a:solidFill>
              </a:rPr>
              <a:t>leégéstől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351" y="-24782"/>
            <a:ext cx="12217350" cy="6872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6"/>
          <p:cNvPicPr preferRelativeResize="0"/>
          <p:nvPr/>
        </p:nvPicPr>
        <p:blipFill rotWithShape="1">
          <a:blip r:embed="rId4">
            <a:alphaModFix/>
          </a:blip>
          <a:srcRect t="-55"/>
          <a:stretch/>
        </p:blipFill>
        <p:spPr>
          <a:xfrm>
            <a:off x="0" y="-24782"/>
            <a:ext cx="6089650" cy="6893304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6"/>
          <p:cNvSpPr txBox="1"/>
          <p:nvPr/>
        </p:nvSpPr>
        <p:spPr>
          <a:xfrm>
            <a:off x="1" y="555254"/>
            <a:ext cx="6096000" cy="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</a:pPr>
            <a:r>
              <a:rPr lang="en-GB" sz="2000" dirty="0" err="1">
                <a:solidFill>
                  <a:schemeClr val="lt1"/>
                </a:solidFill>
              </a:rPr>
              <a:t>Miért</a:t>
            </a:r>
            <a:r>
              <a:rPr lang="en-GB" sz="2000" dirty="0">
                <a:solidFill>
                  <a:schemeClr val="lt1"/>
                </a:solidFill>
              </a:rPr>
              <a:t> </a:t>
            </a:r>
            <a:r>
              <a:rPr lang="en-GB" sz="2000" dirty="0" err="1">
                <a:solidFill>
                  <a:schemeClr val="lt1"/>
                </a:solidFill>
              </a:rPr>
              <a:t>szeretnél</a:t>
            </a:r>
            <a:r>
              <a:rPr lang="en-GB" sz="2000" dirty="0">
                <a:solidFill>
                  <a:schemeClr val="lt1"/>
                </a:solidFill>
              </a:rPr>
              <a:t> </a:t>
            </a:r>
            <a:r>
              <a:rPr lang="en-GB" sz="2000" b="1" dirty="0" err="1">
                <a:solidFill>
                  <a:schemeClr val="lt1"/>
                </a:solidFill>
              </a:rPr>
              <a:t>lebarnulni</a:t>
            </a:r>
            <a:r>
              <a:rPr lang="en-GB" sz="2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lang="en-GB" sz="2000" b="1" dirty="0"/>
          </a:p>
        </p:txBody>
      </p:sp>
      <p:sp>
        <p:nvSpPr>
          <p:cNvPr id="169" name="Google Shape;169;p6"/>
          <p:cNvSpPr txBox="1"/>
          <p:nvPr/>
        </p:nvSpPr>
        <p:spPr>
          <a:xfrm>
            <a:off x="6096000" y="-45826"/>
            <a:ext cx="6121400" cy="6511875"/>
          </a:xfrm>
          <a:prstGeom prst="rect">
            <a:avLst/>
          </a:prstGeom>
          <a:solidFill>
            <a:srgbClr val="F7CAAC">
              <a:alpha val="60000"/>
            </a:srgbClr>
          </a:solidFill>
          <a:ln>
            <a:noFill/>
          </a:ln>
        </p:spPr>
        <p:txBody>
          <a:bodyPr spcFirstLastPara="1" wrap="square" lIns="180000" tIns="45700" rIns="1800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23900"/>
              <a:buFont typeface="Arial"/>
              <a:buNone/>
            </a:pPr>
            <a:r>
              <a:rPr lang="en-GB" sz="23900" b="1" i="0" u="none" strike="noStrike" cap="none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23900" b="0" i="0" u="none" strike="noStrike" cap="none">
              <a:solidFill>
                <a:srgbClr val="1641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6"/>
          <p:cNvSpPr txBox="1"/>
          <p:nvPr/>
        </p:nvSpPr>
        <p:spPr>
          <a:xfrm>
            <a:off x="6083301" y="555254"/>
            <a:ext cx="6096000" cy="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2000"/>
              <a:buFont typeface="Noto Sans Symbols"/>
              <a:buNone/>
            </a:pPr>
            <a:r>
              <a:rPr lang="en-GB" sz="2000" dirty="0" err="1">
                <a:solidFill>
                  <a:srgbClr val="16417F"/>
                </a:solidFill>
              </a:rPr>
              <a:t>Miért</a:t>
            </a:r>
            <a:r>
              <a:rPr lang="en-GB" sz="2000" dirty="0">
                <a:solidFill>
                  <a:srgbClr val="16417F"/>
                </a:solidFill>
              </a:rPr>
              <a:t> </a:t>
            </a:r>
            <a:r>
              <a:rPr lang="en-GB" sz="2000" dirty="0" err="1">
                <a:solidFill>
                  <a:srgbClr val="16417F"/>
                </a:solidFill>
              </a:rPr>
              <a:t>nem</a:t>
            </a:r>
            <a:r>
              <a:rPr lang="en-GB" sz="2000" dirty="0">
                <a:solidFill>
                  <a:srgbClr val="16417F"/>
                </a:solidFill>
              </a:rPr>
              <a:t> </a:t>
            </a:r>
            <a:r>
              <a:rPr lang="en-GB" sz="2000" dirty="0" err="1">
                <a:solidFill>
                  <a:srgbClr val="16417F"/>
                </a:solidFill>
              </a:rPr>
              <a:t>akarsz</a:t>
            </a:r>
            <a:r>
              <a:rPr lang="en-GB" sz="2000" dirty="0">
                <a:solidFill>
                  <a:srgbClr val="16417F"/>
                </a:solidFill>
              </a:rPr>
              <a:t> </a:t>
            </a:r>
            <a:r>
              <a:rPr lang="en-GB" sz="2000" b="1" dirty="0" err="1">
                <a:solidFill>
                  <a:srgbClr val="16417F"/>
                </a:solidFill>
              </a:rPr>
              <a:t>lebarnulni</a:t>
            </a:r>
            <a:r>
              <a:rPr lang="en-GB" sz="2000" dirty="0">
                <a:solidFill>
                  <a:srgbClr val="16417F"/>
                </a:solidFill>
              </a:rPr>
              <a:t>?</a:t>
            </a:r>
            <a:endParaRPr b="1" dirty="0"/>
          </a:p>
        </p:txBody>
      </p:sp>
      <p:grpSp>
        <p:nvGrpSpPr>
          <p:cNvPr id="171" name="Google Shape;171;p6"/>
          <p:cNvGrpSpPr/>
          <p:nvPr/>
        </p:nvGrpSpPr>
        <p:grpSpPr>
          <a:xfrm>
            <a:off x="0" y="5963478"/>
            <a:ext cx="12192000" cy="905044"/>
            <a:chOff x="0" y="5963478"/>
            <a:chExt cx="12192000" cy="905044"/>
          </a:xfrm>
        </p:grpSpPr>
        <p:sp>
          <p:nvSpPr>
            <p:cNvPr id="172" name="Google Shape;172;p6"/>
            <p:cNvSpPr/>
            <p:nvPr/>
          </p:nvSpPr>
          <p:spPr>
            <a:xfrm>
              <a:off x="0" y="6415668"/>
              <a:ext cx="12192000" cy="452854"/>
            </a:xfrm>
            <a:prstGeom prst="rect">
              <a:avLst/>
            </a:prstGeom>
            <a:solidFill>
              <a:srgbClr val="1641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0" y="6343650"/>
              <a:ext cx="12192000" cy="81479"/>
            </a:xfrm>
            <a:prstGeom prst="rect">
              <a:avLst/>
            </a:prstGeom>
            <a:solidFill>
              <a:srgbClr val="E1AA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4" name="Google Shape;174;p6"/>
            <p:cNvGrpSpPr/>
            <p:nvPr/>
          </p:nvGrpSpPr>
          <p:grpSpPr>
            <a:xfrm>
              <a:off x="11225930" y="5963478"/>
              <a:ext cx="646253" cy="646253"/>
              <a:chOff x="5534722" y="5472306"/>
              <a:chExt cx="1137425" cy="1137425"/>
            </a:xfrm>
          </p:grpSpPr>
          <p:sp>
            <p:nvSpPr>
              <p:cNvPr id="175" name="Google Shape;175;p6"/>
              <p:cNvSpPr/>
              <p:nvPr/>
            </p:nvSpPr>
            <p:spPr>
              <a:xfrm>
                <a:off x="5534722" y="5472306"/>
                <a:ext cx="1137425" cy="1137425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76" name="Google Shape;176;p6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5619968" y="5544329"/>
                <a:ext cx="952064" cy="9785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77" name="Google Shape;177;p6"/>
          <p:cNvSpPr txBox="1"/>
          <p:nvPr/>
        </p:nvSpPr>
        <p:spPr>
          <a:xfrm>
            <a:off x="1255320" y="1966321"/>
            <a:ext cx="3791853" cy="598002"/>
          </a:xfrm>
          <a:prstGeom prst="rect">
            <a:avLst/>
          </a:prstGeom>
          <a:solidFill>
            <a:srgbClr val="BFBFBF">
              <a:alpha val="6784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-GB" sz="1600" dirty="0" err="1">
                <a:solidFill>
                  <a:schemeClr val="lt1"/>
                </a:solidFill>
              </a:rPr>
              <a:t>Úgy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érzem</a:t>
            </a:r>
            <a:r>
              <a:rPr lang="en-GB" sz="1600" dirty="0">
                <a:solidFill>
                  <a:schemeClr val="lt1"/>
                </a:solidFill>
              </a:rPr>
              <a:t>, </a:t>
            </a:r>
            <a:r>
              <a:rPr lang="en-GB" sz="1600" dirty="0" err="1">
                <a:solidFill>
                  <a:schemeClr val="lt1"/>
                </a:solidFill>
              </a:rPr>
              <a:t>ez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az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elvárás</a:t>
            </a:r>
            <a:endParaRPr lang="en-GB" sz="1600" dirty="0"/>
          </a:p>
        </p:txBody>
      </p:sp>
      <p:sp>
        <p:nvSpPr>
          <p:cNvPr id="178" name="Google Shape;178;p6"/>
          <p:cNvSpPr txBox="1"/>
          <p:nvPr/>
        </p:nvSpPr>
        <p:spPr>
          <a:xfrm>
            <a:off x="1276389" y="1141929"/>
            <a:ext cx="3791853" cy="598003"/>
          </a:xfrm>
          <a:prstGeom prst="rect">
            <a:avLst/>
          </a:prstGeom>
          <a:solidFill>
            <a:srgbClr val="BFBFBF">
              <a:alpha val="6784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-GB" sz="1600" dirty="0" err="1">
                <a:solidFill>
                  <a:schemeClr val="lt1"/>
                </a:solidFill>
              </a:rPr>
              <a:t>Tetszik</a:t>
            </a:r>
            <a:r>
              <a:rPr lang="en-GB" sz="1600" dirty="0">
                <a:solidFill>
                  <a:schemeClr val="lt1"/>
                </a:solidFill>
              </a:rPr>
              <a:t> a </a:t>
            </a:r>
            <a:r>
              <a:rPr lang="en-GB" sz="1600" dirty="0" err="1">
                <a:solidFill>
                  <a:schemeClr val="lt1"/>
                </a:solidFill>
              </a:rPr>
              <a:t>napbarnított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bőrszín</a:t>
            </a:r>
            <a:endParaRPr lang="en-GB" sz="1600" dirty="0"/>
          </a:p>
        </p:txBody>
      </p:sp>
      <p:sp>
        <p:nvSpPr>
          <p:cNvPr id="179" name="Google Shape;179;p6"/>
          <p:cNvSpPr txBox="1"/>
          <p:nvPr/>
        </p:nvSpPr>
        <p:spPr>
          <a:xfrm>
            <a:off x="1255321" y="2790712"/>
            <a:ext cx="3812920" cy="598002"/>
          </a:xfrm>
          <a:prstGeom prst="rect">
            <a:avLst/>
          </a:prstGeom>
          <a:solidFill>
            <a:srgbClr val="BFBFBF">
              <a:alpha val="6784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-GB" sz="1600" dirty="0" err="1">
                <a:solidFill>
                  <a:schemeClr val="lt1"/>
                </a:solidFill>
              </a:rPr>
              <a:t>Jobban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tetszem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majd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másoknak</a:t>
            </a:r>
            <a:endParaRPr lang="en-GB" sz="1600" dirty="0"/>
          </a:p>
        </p:txBody>
      </p:sp>
      <p:sp>
        <p:nvSpPr>
          <p:cNvPr id="180" name="Google Shape;180;p6"/>
          <p:cNvSpPr txBox="1"/>
          <p:nvPr/>
        </p:nvSpPr>
        <p:spPr>
          <a:xfrm>
            <a:off x="1276389" y="3615103"/>
            <a:ext cx="3791852" cy="598002"/>
          </a:xfrm>
          <a:prstGeom prst="rect">
            <a:avLst/>
          </a:prstGeom>
          <a:solidFill>
            <a:srgbClr val="BFBFBF">
              <a:alpha val="6784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-GB" sz="1600" dirty="0" err="1">
                <a:solidFill>
                  <a:schemeClr val="lt1"/>
                </a:solidFill>
              </a:rPr>
              <a:t>Mert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mindenki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látja</a:t>
            </a:r>
            <a:r>
              <a:rPr lang="en-GB" sz="1600" dirty="0">
                <a:solidFill>
                  <a:schemeClr val="lt1"/>
                </a:solidFill>
              </a:rPr>
              <a:t>, </a:t>
            </a:r>
            <a:r>
              <a:rPr lang="en-GB" sz="1600" dirty="0" err="1">
                <a:solidFill>
                  <a:schemeClr val="lt1"/>
                </a:solidFill>
              </a:rPr>
              <a:t>hogy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nyaraltam</a:t>
            </a:r>
            <a:endParaRPr lang="en-GB" sz="1600" dirty="0"/>
          </a:p>
        </p:txBody>
      </p:sp>
      <p:sp>
        <p:nvSpPr>
          <p:cNvPr id="181" name="Google Shape;181;p6"/>
          <p:cNvSpPr txBox="1"/>
          <p:nvPr/>
        </p:nvSpPr>
        <p:spPr>
          <a:xfrm>
            <a:off x="1255321" y="4439494"/>
            <a:ext cx="3791853" cy="598002"/>
          </a:xfrm>
          <a:prstGeom prst="rect">
            <a:avLst/>
          </a:prstGeom>
          <a:solidFill>
            <a:srgbClr val="BFBFBF">
              <a:alpha val="6784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-GB" sz="1600" dirty="0" err="1">
                <a:solidFill>
                  <a:schemeClr val="lt1"/>
                </a:solidFill>
              </a:rPr>
              <a:t>Egészségesebbnek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látszom</a:t>
            </a:r>
            <a:endParaRPr lang="en-GB" sz="1600" dirty="0"/>
          </a:p>
        </p:txBody>
      </p:sp>
      <p:sp>
        <p:nvSpPr>
          <p:cNvPr id="182" name="Google Shape;182;p6"/>
          <p:cNvSpPr txBox="1"/>
          <p:nvPr/>
        </p:nvSpPr>
        <p:spPr>
          <a:xfrm>
            <a:off x="1265852" y="5263884"/>
            <a:ext cx="3770785" cy="598002"/>
          </a:xfrm>
          <a:prstGeom prst="rect">
            <a:avLst/>
          </a:prstGeom>
          <a:solidFill>
            <a:srgbClr val="BFBFBF">
              <a:alpha val="6784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-GB" sz="1600" dirty="0" err="1">
                <a:solidFill>
                  <a:schemeClr val="lt1"/>
                </a:solidFill>
              </a:rPr>
              <a:t>Egy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kis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barnaság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megvédi</a:t>
            </a:r>
            <a:r>
              <a:rPr lang="en-GB" sz="1600" dirty="0">
                <a:solidFill>
                  <a:schemeClr val="lt1"/>
                </a:solidFill>
              </a:rPr>
              <a:t> a </a:t>
            </a:r>
            <a:r>
              <a:rPr lang="en-GB" sz="1600" dirty="0" err="1">
                <a:solidFill>
                  <a:schemeClr val="lt1"/>
                </a:solidFill>
              </a:rPr>
              <a:t>bőrömet</a:t>
            </a:r>
            <a:r>
              <a:rPr lang="en-GB" sz="1600" dirty="0">
                <a:solidFill>
                  <a:schemeClr val="lt1"/>
                </a:solidFill>
              </a:rPr>
              <a:t> a a </a:t>
            </a:r>
            <a:r>
              <a:rPr lang="en-GB" sz="1600" dirty="0" err="1">
                <a:solidFill>
                  <a:schemeClr val="lt1"/>
                </a:solidFill>
              </a:rPr>
              <a:t>leégéstől</a:t>
            </a:r>
            <a:endParaRPr lang="en-GB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351" y="-24782"/>
            <a:ext cx="12217350" cy="6872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7"/>
          <p:cNvPicPr preferRelativeResize="0"/>
          <p:nvPr/>
        </p:nvPicPr>
        <p:blipFill rotWithShape="1">
          <a:blip r:embed="rId4">
            <a:alphaModFix/>
          </a:blip>
          <a:srcRect t="-55"/>
          <a:stretch/>
        </p:blipFill>
        <p:spPr>
          <a:xfrm>
            <a:off x="0" y="-24782"/>
            <a:ext cx="6089650" cy="6893304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7"/>
          <p:cNvSpPr txBox="1"/>
          <p:nvPr/>
        </p:nvSpPr>
        <p:spPr>
          <a:xfrm>
            <a:off x="1" y="555254"/>
            <a:ext cx="6096000" cy="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</a:pPr>
            <a:r>
              <a:rPr lang="en-GB" sz="2000" dirty="0" err="1">
                <a:solidFill>
                  <a:schemeClr val="lt1"/>
                </a:solidFill>
              </a:rPr>
              <a:t>Miért</a:t>
            </a:r>
            <a:r>
              <a:rPr lang="en-GB" sz="2000" dirty="0">
                <a:solidFill>
                  <a:schemeClr val="lt1"/>
                </a:solidFill>
              </a:rPr>
              <a:t> </a:t>
            </a:r>
            <a:r>
              <a:rPr lang="en-GB" sz="2000" dirty="0" err="1">
                <a:solidFill>
                  <a:schemeClr val="lt1"/>
                </a:solidFill>
              </a:rPr>
              <a:t>szeretnél</a:t>
            </a:r>
            <a:r>
              <a:rPr lang="en-GB" sz="2000" dirty="0">
                <a:solidFill>
                  <a:schemeClr val="lt1"/>
                </a:solidFill>
              </a:rPr>
              <a:t> </a:t>
            </a:r>
            <a:r>
              <a:rPr lang="en-GB" sz="2000" b="1" dirty="0" err="1">
                <a:solidFill>
                  <a:schemeClr val="lt1"/>
                </a:solidFill>
              </a:rPr>
              <a:t>lebarnulni</a:t>
            </a:r>
            <a:r>
              <a:rPr lang="en-GB" sz="2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lang="en-GB" sz="2000" b="1" dirty="0"/>
          </a:p>
        </p:txBody>
      </p:sp>
      <p:sp>
        <p:nvSpPr>
          <p:cNvPr id="191" name="Google Shape;191;p7"/>
          <p:cNvSpPr txBox="1"/>
          <p:nvPr/>
        </p:nvSpPr>
        <p:spPr>
          <a:xfrm>
            <a:off x="1255320" y="1966321"/>
            <a:ext cx="3791853" cy="598002"/>
          </a:xfrm>
          <a:prstGeom prst="rect">
            <a:avLst/>
          </a:prstGeom>
          <a:solidFill>
            <a:srgbClr val="BFBFBF">
              <a:alpha val="6784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-GB" sz="1600" dirty="0" err="1">
                <a:solidFill>
                  <a:schemeClr val="lt1"/>
                </a:solidFill>
              </a:rPr>
              <a:t>Úgy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érzem</a:t>
            </a:r>
            <a:r>
              <a:rPr lang="en-GB" sz="1600" dirty="0">
                <a:solidFill>
                  <a:schemeClr val="lt1"/>
                </a:solidFill>
              </a:rPr>
              <a:t>, </a:t>
            </a:r>
            <a:r>
              <a:rPr lang="en-GB" sz="1600" dirty="0" err="1">
                <a:solidFill>
                  <a:schemeClr val="lt1"/>
                </a:solidFill>
              </a:rPr>
              <a:t>ez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az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elvárás</a:t>
            </a:r>
            <a:endParaRPr lang="en-GB" sz="1600" dirty="0"/>
          </a:p>
        </p:txBody>
      </p:sp>
      <p:sp>
        <p:nvSpPr>
          <p:cNvPr id="192" name="Google Shape;192;p7"/>
          <p:cNvSpPr txBox="1"/>
          <p:nvPr/>
        </p:nvSpPr>
        <p:spPr>
          <a:xfrm>
            <a:off x="1276389" y="1141929"/>
            <a:ext cx="3791853" cy="598003"/>
          </a:xfrm>
          <a:prstGeom prst="rect">
            <a:avLst/>
          </a:prstGeom>
          <a:solidFill>
            <a:srgbClr val="BFBFBF">
              <a:alpha val="6784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-GB" sz="1600" dirty="0" err="1">
                <a:solidFill>
                  <a:schemeClr val="lt1"/>
                </a:solidFill>
              </a:rPr>
              <a:t>Tetszik</a:t>
            </a:r>
            <a:r>
              <a:rPr lang="en-GB" sz="1600" dirty="0">
                <a:solidFill>
                  <a:schemeClr val="lt1"/>
                </a:solidFill>
              </a:rPr>
              <a:t> a </a:t>
            </a:r>
            <a:r>
              <a:rPr lang="en-GB" sz="1600" dirty="0" err="1">
                <a:solidFill>
                  <a:schemeClr val="lt1"/>
                </a:solidFill>
              </a:rPr>
              <a:t>napbarnított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bőrszín</a:t>
            </a:r>
            <a:endParaRPr lang="en-GB" sz="1600" dirty="0"/>
          </a:p>
        </p:txBody>
      </p:sp>
      <p:sp>
        <p:nvSpPr>
          <p:cNvPr id="193" name="Google Shape;193;p7"/>
          <p:cNvSpPr txBox="1"/>
          <p:nvPr/>
        </p:nvSpPr>
        <p:spPr>
          <a:xfrm>
            <a:off x="1255321" y="2790712"/>
            <a:ext cx="3812920" cy="598002"/>
          </a:xfrm>
          <a:prstGeom prst="rect">
            <a:avLst/>
          </a:prstGeom>
          <a:solidFill>
            <a:srgbClr val="BFBFBF">
              <a:alpha val="6784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-GB" sz="1600" dirty="0" err="1">
                <a:solidFill>
                  <a:schemeClr val="lt1"/>
                </a:solidFill>
              </a:rPr>
              <a:t>Jobban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tetszem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majd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másoknak</a:t>
            </a:r>
            <a:endParaRPr lang="en-GB" sz="1600" dirty="0"/>
          </a:p>
        </p:txBody>
      </p:sp>
      <p:sp>
        <p:nvSpPr>
          <p:cNvPr id="194" name="Google Shape;194;p7"/>
          <p:cNvSpPr txBox="1"/>
          <p:nvPr/>
        </p:nvSpPr>
        <p:spPr>
          <a:xfrm>
            <a:off x="1276389" y="3615103"/>
            <a:ext cx="3791852" cy="598002"/>
          </a:xfrm>
          <a:prstGeom prst="rect">
            <a:avLst/>
          </a:prstGeom>
          <a:solidFill>
            <a:srgbClr val="BFBFBF">
              <a:alpha val="6784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-GB" sz="1600" dirty="0" err="1">
                <a:solidFill>
                  <a:schemeClr val="lt1"/>
                </a:solidFill>
              </a:rPr>
              <a:t>Mert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mindenki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látja</a:t>
            </a:r>
            <a:r>
              <a:rPr lang="en-GB" sz="1600" dirty="0">
                <a:solidFill>
                  <a:schemeClr val="lt1"/>
                </a:solidFill>
              </a:rPr>
              <a:t>, </a:t>
            </a:r>
            <a:r>
              <a:rPr lang="en-GB" sz="1600" dirty="0" err="1">
                <a:solidFill>
                  <a:schemeClr val="lt1"/>
                </a:solidFill>
              </a:rPr>
              <a:t>hogy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nyaraltam</a:t>
            </a:r>
            <a:endParaRPr lang="en-GB" sz="1600" dirty="0"/>
          </a:p>
        </p:txBody>
      </p:sp>
      <p:sp>
        <p:nvSpPr>
          <p:cNvPr id="195" name="Google Shape;195;p7"/>
          <p:cNvSpPr txBox="1"/>
          <p:nvPr/>
        </p:nvSpPr>
        <p:spPr>
          <a:xfrm>
            <a:off x="1255321" y="4439494"/>
            <a:ext cx="3791853" cy="598002"/>
          </a:xfrm>
          <a:prstGeom prst="rect">
            <a:avLst/>
          </a:prstGeom>
          <a:solidFill>
            <a:srgbClr val="BFBFBF">
              <a:alpha val="6784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-GB" sz="1600" dirty="0" err="1">
                <a:solidFill>
                  <a:schemeClr val="lt1"/>
                </a:solidFill>
              </a:rPr>
              <a:t>Egészségesebbnek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látszom</a:t>
            </a:r>
            <a:endParaRPr lang="en-GB" sz="1600" dirty="0"/>
          </a:p>
        </p:txBody>
      </p:sp>
      <p:sp>
        <p:nvSpPr>
          <p:cNvPr id="196" name="Google Shape;196;p7"/>
          <p:cNvSpPr txBox="1"/>
          <p:nvPr/>
        </p:nvSpPr>
        <p:spPr>
          <a:xfrm>
            <a:off x="1265852" y="5263884"/>
            <a:ext cx="3770785" cy="598002"/>
          </a:xfrm>
          <a:prstGeom prst="rect">
            <a:avLst/>
          </a:prstGeom>
          <a:solidFill>
            <a:srgbClr val="BFBFBF">
              <a:alpha val="6784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-GB" sz="1600" dirty="0" err="1">
                <a:solidFill>
                  <a:schemeClr val="lt1"/>
                </a:solidFill>
              </a:rPr>
              <a:t>Egy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kis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barnaság</a:t>
            </a:r>
            <a:r>
              <a:rPr lang="en-GB" sz="1600" dirty="0">
                <a:solidFill>
                  <a:schemeClr val="lt1"/>
                </a:solidFill>
              </a:rPr>
              <a:t> </a:t>
            </a:r>
            <a:r>
              <a:rPr lang="en-GB" sz="1600" dirty="0" err="1">
                <a:solidFill>
                  <a:schemeClr val="lt1"/>
                </a:solidFill>
              </a:rPr>
              <a:t>megvédi</a:t>
            </a:r>
            <a:r>
              <a:rPr lang="en-GB" sz="1600" dirty="0">
                <a:solidFill>
                  <a:schemeClr val="lt1"/>
                </a:solidFill>
              </a:rPr>
              <a:t> a </a:t>
            </a:r>
            <a:r>
              <a:rPr lang="en-GB" sz="1600" dirty="0" err="1">
                <a:solidFill>
                  <a:schemeClr val="lt1"/>
                </a:solidFill>
              </a:rPr>
              <a:t>bőrömet</a:t>
            </a:r>
            <a:r>
              <a:rPr lang="en-GB" sz="1600" dirty="0">
                <a:solidFill>
                  <a:schemeClr val="lt1"/>
                </a:solidFill>
              </a:rPr>
              <a:t> a a </a:t>
            </a:r>
            <a:r>
              <a:rPr lang="en-GB" sz="1600" dirty="0" err="1">
                <a:solidFill>
                  <a:schemeClr val="lt1"/>
                </a:solidFill>
              </a:rPr>
              <a:t>leégéstől</a:t>
            </a:r>
            <a:endParaRPr lang="en-GB" sz="1600" dirty="0"/>
          </a:p>
        </p:txBody>
      </p:sp>
      <p:sp>
        <p:nvSpPr>
          <p:cNvPr id="197" name="Google Shape;197;p7"/>
          <p:cNvSpPr txBox="1"/>
          <p:nvPr/>
        </p:nvSpPr>
        <p:spPr>
          <a:xfrm>
            <a:off x="6096000" y="-45826"/>
            <a:ext cx="6110773" cy="6422061"/>
          </a:xfrm>
          <a:prstGeom prst="rect">
            <a:avLst/>
          </a:prstGeom>
          <a:solidFill>
            <a:srgbClr val="F7CAAC">
              <a:alpha val="60000"/>
            </a:srgbClr>
          </a:solidFill>
          <a:ln>
            <a:noFill/>
          </a:ln>
        </p:spPr>
        <p:txBody>
          <a:bodyPr spcFirstLastPara="1" wrap="square" lIns="180000" tIns="45700" rIns="1800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900"/>
              <a:buFont typeface="Calibri"/>
              <a:buNone/>
            </a:pPr>
            <a:endParaRPr sz="23900" b="0" i="0" u="none" strike="noStrike" cap="none">
              <a:solidFill>
                <a:srgbClr val="1641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7"/>
          <p:cNvSpPr txBox="1"/>
          <p:nvPr/>
        </p:nvSpPr>
        <p:spPr>
          <a:xfrm>
            <a:off x="6083301" y="555254"/>
            <a:ext cx="6096000" cy="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2000"/>
              <a:buFont typeface="Noto Sans Symbols"/>
              <a:buNone/>
            </a:pPr>
            <a:r>
              <a:rPr lang="en-GB" sz="2000" dirty="0" err="1">
                <a:solidFill>
                  <a:srgbClr val="16417F"/>
                </a:solidFill>
              </a:rPr>
              <a:t>Miért</a:t>
            </a:r>
            <a:r>
              <a:rPr lang="en-GB" sz="2000" dirty="0">
                <a:solidFill>
                  <a:srgbClr val="16417F"/>
                </a:solidFill>
              </a:rPr>
              <a:t> </a:t>
            </a:r>
            <a:r>
              <a:rPr lang="en-GB" sz="2000" b="1" dirty="0" err="1">
                <a:solidFill>
                  <a:srgbClr val="16417F"/>
                </a:solidFill>
              </a:rPr>
              <a:t>nem</a:t>
            </a:r>
            <a:r>
              <a:rPr lang="en-GB" sz="2000" dirty="0">
                <a:solidFill>
                  <a:srgbClr val="16417F"/>
                </a:solidFill>
              </a:rPr>
              <a:t> </a:t>
            </a:r>
            <a:r>
              <a:rPr lang="en-GB" sz="2000" dirty="0" err="1">
                <a:solidFill>
                  <a:srgbClr val="16417F"/>
                </a:solidFill>
              </a:rPr>
              <a:t>akarsz</a:t>
            </a:r>
            <a:r>
              <a:rPr lang="en-GB" sz="2000" dirty="0">
                <a:solidFill>
                  <a:srgbClr val="16417F"/>
                </a:solidFill>
              </a:rPr>
              <a:t> </a:t>
            </a:r>
            <a:r>
              <a:rPr lang="en-GB" sz="2000" b="1" dirty="0" err="1">
                <a:solidFill>
                  <a:srgbClr val="16417F"/>
                </a:solidFill>
              </a:rPr>
              <a:t>lebarnulni</a:t>
            </a:r>
            <a:r>
              <a:rPr lang="en-GB" sz="2000" dirty="0">
                <a:solidFill>
                  <a:srgbClr val="16417F"/>
                </a:solidFill>
              </a:rPr>
              <a:t>?</a:t>
            </a:r>
            <a:endParaRPr lang="en-GB" sz="2000" b="1" dirty="0"/>
          </a:p>
        </p:txBody>
      </p:sp>
      <p:sp>
        <p:nvSpPr>
          <p:cNvPr id="199" name="Google Shape;199;p7"/>
          <p:cNvSpPr txBox="1"/>
          <p:nvPr/>
        </p:nvSpPr>
        <p:spPr>
          <a:xfrm>
            <a:off x="7243751" y="1158349"/>
            <a:ext cx="3773100" cy="581700"/>
          </a:xfrm>
          <a:prstGeom prst="rect">
            <a:avLst/>
          </a:prstGeom>
          <a:solidFill>
            <a:schemeClr val="lt2">
              <a:alpha val="67843"/>
            </a:schemeClr>
          </a:solidFill>
          <a:ln w="12700" cap="flat" cmpd="sng">
            <a:solidFill>
              <a:srgbClr val="F4B08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1600"/>
              <a:buFont typeface="Arial"/>
              <a:buNone/>
            </a:pPr>
            <a:r>
              <a:rPr lang="en-GB" sz="1600" dirty="0" err="1">
                <a:solidFill>
                  <a:srgbClr val="16417F"/>
                </a:solidFill>
              </a:rPr>
              <a:t>Szeretem</a:t>
            </a:r>
            <a:r>
              <a:rPr lang="en-GB" sz="1600" dirty="0">
                <a:solidFill>
                  <a:srgbClr val="16417F"/>
                </a:solidFill>
              </a:rPr>
              <a:t> a </a:t>
            </a:r>
            <a:r>
              <a:rPr lang="en-GB" sz="1600" dirty="0" err="1">
                <a:solidFill>
                  <a:srgbClr val="16417F"/>
                </a:solidFill>
              </a:rPr>
              <a:t>természetes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megjelenést</a:t>
            </a:r>
            <a:endParaRPr sz="1600" b="0" i="0" u="none" strike="noStrike" cap="none" dirty="0">
              <a:solidFill>
                <a:srgbClr val="16417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0" name="Google Shape;200;p7"/>
          <p:cNvSpPr txBox="1"/>
          <p:nvPr/>
        </p:nvSpPr>
        <p:spPr>
          <a:xfrm>
            <a:off x="7243745" y="1823368"/>
            <a:ext cx="3773098" cy="606221"/>
          </a:xfrm>
          <a:prstGeom prst="rect">
            <a:avLst/>
          </a:prstGeom>
          <a:solidFill>
            <a:schemeClr val="lt2">
              <a:alpha val="67843"/>
            </a:schemeClr>
          </a:solidFill>
          <a:ln w="12700" cap="flat" cmpd="sng">
            <a:solidFill>
              <a:srgbClr val="F4B08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1600"/>
              <a:buFont typeface="Arial"/>
              <a:buNone/>
            </a:pPr>
            <a:r>
              <a:rPr lang="en-GB" sz="1600" dirty="0">
                <a:solidFill>
                  <a:srgbClr val="16417F"/>
                </a:solidFill>
              </a:rPr>
              <a:t>A </a:t>
            </a:r>
            <a:r>
              <a:rPr lang="en-GB" sz="1600" dirty="0" err="1">
                <a:solidFill>
                  <a:srgbClr val="16417F"/>
                </a:solidFill>
              </a:rPr>
              <a:t>szolárium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drága</a:t>
            </a:r>
            <a:endParaRPr sz="1600" b="0" i="0" u="none" strike="noStrike" cap="none" dirty="0">
              <a:solidFill>
                <a:srgbClr val="16417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1" name="Google Shape;201;p7"/>
          <p:cNvSpPr txBox="1"/>
          <p:nvPr/>
        </p:nvSpPr>
        <p:spPr>
          <a:xfrm>
            <a:off x="7260493" y="2513025"/>
            <a:ext cx="3781172" cy="606222"/>
          </a:xfrm>
          <a:prstGeom prst="rect">
            <a:avLst/>
          </a:prstGeom>
          <a:solidFill>
            <a:schemeClr val="lt2">
              <a:alpha val="67843"/>
            </a:schemeClr>
          </a:solidFill>
          <a:ln w="12700" cap="flat" cmpd="sng">
            <a:solidFill>
              <a:srgbClr val="F4B08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1600"/>
              <a:buFont typeface="Arial"/>
              <a:buNone/>
            </a:pPr>
            <a:r>
              <a:rPr lang="en-GB" sz="1600">
                <a:solidFill>
                  <a:srgbClr val="16417F"/>
                </a:solidFill>
              </a:rPr>
              <a:t>El akarom kerülni a korai öregedést</a:t>
            </a:r>
            <a:endParaRPr sz="1600" b="0" i="0" u="none" strike="noStrike" cap="none">
              <a:solidFill>
                <a:srgbClr val="16417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2" name="Google Shape;202;p7"/>
          <p:cNvSpPr txBox="1"/>
          <p:nvPr/>
        </p:nvSpPr>
        <p:spPr>
          <a:xfrm>
            <a:off x="7258607" y="4581999"/>
            <a:ext cx="3770785" cy="598449"/>
          </a:xfrm>
          <a:prstGeom prst="rect">
            <a:avLst/>
          </a:prstGeom>
          <a:solidFill>
            <a:schemeClr val="lt2">
              <a:alpha val="67843"/>
            </a:schemeClr>
          </a:solidFill>
          <a:ln w="12700" cap="flat" cmpd="sng">
            <a:solidFill>
              <a:srgbClr val="F4B08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1600"/>
              <a:buFont typeface="Arial"/>
              <a:buNone/>
            </a:pPr>
            <a:r>
              <a:rPr lang="en-GB" sz="1600" dirty="0" err="1">
                <a:solidFill>
                  <a:srgbClr val="16417F"/>
                </a:solidFill>
              </a:rPr>
              <a:t>Nem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akarom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kockáztatni</a:t>
            </a:r>
            <a:r>
              <a:rPr lang="en-GB" sz="1600" dirty="0">
                <a:solidFill>
                  <a:srgbClr val="16417F"/>
                </a:solidFill>
              </a:rPr>
              <a:t> a </a:t>
            </a:r>
            <a:r>
              <a:rPr lang="en-GB" sz="1600" dirty="0" err="1">
                <a:solidFill>
                  <a:srgbClr val="16417F"/>
                </a:solidFill>
              </a:rPr>
              <a:t>bőrrákot</a:t>
            </a:r>
            <a:endParaRPr sz="1600" b="0" i="0" u="none" strike="noStrike" cap="none" dirty="0">
              <a:solidFill>
                <a:srgbClr val="16417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3" name="Google Shape;203;p7"/>
          <p:cNvSpPr txBox="1"/>
          <p:nvPr/>
        </p:nvSpPr>
        <p:spPr>
          <a:xfrm>
            <a:off x="7246729" y="5263884"/>
            <a:ext cx="3791558" cy="598002"/>
          </a:xfrm>
          <a:prstGeom prst="rect">
            <a:avLst/>
          </a:prstGeom>
          <a:solidFill>
            <a:schemeClr val="lt2">
              <a:alpha val="67843"/>
            </a:schemeClr>
          </a:solidFill>
          <a:ln w="12700" cap="flat" cmpd="sng">
            <a:solidFill>
              <a:srgbClr val="F4B08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1600"/>
              <a:buFont typeface="Arial"/>
              <a:buNone/>
            </a:pPr>
            <a:r>
              <a:rPr lang="en-GB" sz="1600" dirty="0" err="1">
                <a:solidFill>
                  <a:srgbClr val="16417F"/>
                </a:solidFill>
              </a:rPr>
              <a:t>Nekem</a:t>
            </a:r>
            <a:r>
              <a:rPr lang="en-GB" sz="1600" dirty="0">
                <a:solidFill>
                  <a:srgbClr val="16417F"/>
                </a:solidFill>
              </a:rPr>
              <a:t> a </a:t>
            </a:r>
            <a:r>
              <a:rPr lang="en-GB" sz="1600" dirty="0" err="1">
                <a:solidFill>
                  <a:srgbClr val="16417F"/>
                </a:solidFill>
              </a:rPr>
              <a:t>bőrszín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nem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fontos</a:t>
            </a:r>
            <a:endParaRPr sz="1600" b="0" i="0" u="none" strike="noStrike" cap="none" dirty="0">
              <a:solidFill>
                <a:srgbClr val="16417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4" name="Google Shape;204;p7"/>
          <p:cNvSpPr txBox="1"/>
          <p:nvPr/>
        </p:nvSpPr>
        <p:spPr>
          <a:xfrm>
            <a:off x="7257115" y="3892341"/>
            <a:ext cx="3770785" cy="606222"/>
          </a:xfrm>
          <a:prstGeom prst="rect">
            <a:avLst/>
          </a:prstGeom>
          <a:solidFill>
            <a:schemeClr val="lt2">
              <a:alpha val="67843"/>
            </a:schemeClr>
          </a:solidFill>
          <a:ln w="12700" cap="flat" cmpd="sng">
            <a:solidFill>
              <a:srgbClr val="F4B08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1600"/>
              <a:buFont typeface="Arial"/>
              <a:buNone/>
            </a:pPr>
            <a:r>
              <a:rPr lang="en-GB" sz="1600">
                <a:solidFill>
                  <a:srgbClr val="16417F"/>
                </a:solidFill>
              </a:rPr>
              <a:t>A napozás unalmas</a:t>
            </a:r>
            <a:endParaRPr sz="1600" b="0" i="0" u="none" strike="noStrike" cap="none">
              <a:solidFill>
                <a:srgbClr val="16417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7267501" y="3202683"/>
            <a:ext cx="3770786" cy="606222"/>
          </a:xfrm>
          <a:prstGeom prst="rect">
            <a:avLst/>
          </a:prstGeom>
          <a:solidFill>
            <a:schemeClr val="lt2">
              <a:alpha val="67843"/>
            </a:schemeClr>
          </a:solidFill>
          <a:ln w="12700" cap="flat" cmpd="sng">
            <a:solidFill>
              <a:srgbClr val="F4B08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1600"/>
              <a:buFont typeface="Arial"/>
              <a:buNone/>
            </a:pPr>
            <a:r>
              <a:rPr lang="en-GB" sz="1600" dirty="0" err="1">
                <a:solidFill>
                  <a:srgbClr val="16417F"/>
                </a:solidFill>
              </a:rPr>
              <a:t>Szerintem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nem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egészséges</a:t>
            </a:r>
            <a:r>
              <a:rPr lang="en-GB" sz="1600" dirty="0">
                <a:solidFill>
                  <a:srgbClr val="16417F"/>
                </a:solidFill>
              </a:rPr>
              <a:t> a </a:t>
            </a:r>
            <a:r>
              <a:rPr lang="en-GB" sz="1600" dirty="0" err="1">
                <a:solidFill>
                  <a:srgbClr val="16417F"/>
                </a:solidFill>
              </a:rPr>
              <a:t>bőrömnek</a:t>
            </a:r>
            <a:endParaRPr sz="1600" b="0" i="0" u="none" strike="noStrike" cap="none" dirty="0">
              <a:solidFill>
                <a:srgbClr val="16417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206" name="Google Shape;206;p7"/>
          <p:cNvGrpSpPr/>
          <p:nvPr/>
        </p:nvGrpSpPr>
        <p:grpSpPr>
          <a:xfrm>
            <a:off x="0" y="5963478"/>
            <a:ext cx="12192000" cy="905044"/>
            <a:chOff x="0" y="5963478"/>
            <a:chExt cx="12192000" cy="905044"/>
          </a:xfrm>
        </p:grpSpPr>
        <p:sp>
          <p:nvSpPr>
            <p:cNvPr id="207" name="Google Shape;207;p7"/>
            <p:cNvSpPr/>
            <p:nvPr/>
          </p:nvSpPr>
          <p:spPr>
            <a:xfrm>
              <a:off x="0" y="6415668"/>
              <a:ext cx="12192000" cy="452854"/>
            </a:xfrm>
            <a:prstGeom prst="rect">
              <a:avLst/>
            </a:prstGeom>
            <a:solidFill>
              <a:srgbClr val="1641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7"/>
            <p:cNvSpPr/>
            <p:nvPr/>
          </p:nvSpPr>
          <p:spPr>
            <a:xfrm>
              <a:off x="0" y="6343650"/>
              <a:ext cx="12192000" cy="81479"/>
            </a:xfrm>
            <a:prstGeom prst="rect">
              <a:avLst/>
            </a:prstGeom>
            <a:solidFill>
              <a:srgbClr val="E1AA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9" name="Google Shape;209;p7"/>
            <p:cNvGrpSpPr/>
            <p:nvPr/>
          </p:nvGrpSpPr>
          <p:grpSpPr>
            <a:xfrm>
              <a:off x="11225930" y="5963478"/>
              <a:ext cx="646253" cy="646253"/>
              <a:chOff x="5534722" y="5472306"/>
              <a:chExt cx="1137425" cy="1137425"/>
            </a:xfrm>
          </p:grpSpPr>
          <p:sp>
            <p:nvSpPr>
              <p:cNvPr id="210" name="Google Shape;210;p7"/>
              <p:cNvSpPr/>
              <p:nvPr/>
            </p:nvSpPr>
            <p:spPr>
              <a:xfrm>
                <a:off x="5534722" y="5472306"/>
                <a:ext cx="1137425" cy="1137425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11" name="Google Shape;211;p7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5619968" y="5544329"/>
                <a:ext cx="952064" cy="9785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"/>
          <p:cNvSpPr/>
          <p:nvPr/>
        </p:nvSpPr>
        <p:spPr>
          <a:xfrm>
            <a:off x="-1" y="1160241"/>
            <a:ext cx="12192001" cy="4534038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218" name="Google Shape;218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60250"/>
            <a:ext cx="12158280" cy="453402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219" name="Google Shape;219;p8"/>
          <p:cNvSpPr txBox="1"/>
          <p:nvPr/>
        </p:nvSpPr>
        <p:spPr>
          <a:xfrm>
            <a:off x="449766" y="575481"/>
            <a:ext cx="5404625" cy="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1AA61"/>
              </a:buClr>
              <a:buSzPct val="100000"/>
              <a:buFont typeface="Noto Sans Symbols"/>
              <a:buNone/>
            </a:pPr>
            <a:r>
              <a:rPr lang="en-GB" sz="2000" b="1" dirty="0">
                <a:solidFill>
                  <a:srgbClr val="E1AA61"/>
                </a:solidFill>
              </a:rPr>
              <a:t>A </a:t>
            </a:r>
            <a:r>
              <a:rPr lang="en-GB" sz="2000" b="1" dirty="0" err="1">
                <a:solidFill>
                  <a:srgbClr val="E1AA61"/>
                </a:solidFill>
              </a:rPr>
              <a:t>ti</a:t>
            </a:r>
            <a:r>
              <a:rPr lang="en-GB" sz="2000" b="1" dirty="0">
                <a:solidFill>
                  <a:srgbClr val="E1AA61"/>
                </a:solidFill>
              </a:rPr>
              <a:t> </a:t>
            </a:r>
            <a:r>
              <a:rPr lang="en-GB" sz="2000" b="1" dirty="0" err="1">
                <a:solidFill>
                  <a:srgbClr val="E1AA61"/>
                </a:solidFill>
              </a:rPr>
              <a:t>generációtok</a:t>
            </a:r>
            <a:r>
              <a:rPr lang="en-GB" sz="2000" b="1" dirty="0">
                <a:solidFill>
                  <a:srgbClr val="E1AA61"/>
                </a:solidFill>
              </a:rPr>
              <a:t> </a:t>
            </a:r>
            <a:r>
              <a:rPr lang="en-GB" sz="2000" b="1" dirty="0" err="1">
                <a:solidFill>
                  <a:srgbClr val="E1AA61"/>
                </a:solidFill>
              </a:rPr>
              <a:t>egészségesebb</a:t>
            </a:r>
            <a:r>
              <a:rPr lang="en-GB" sz="2000" b="1" dirty="0">
                <a:solidFill>
                  <a:srgbClr val="E1AA61"/>
                </a:solidFill>
              </a:rPr>
              <a:t>, mint a </a:t>
            </a:r>
            <a:r>
              <a:rPr lang="en-GB" sz="2000" b="1" dirty="0" err="1">
                <a:solidFill>
                  <a:srgbClr val="E1AA61"/>
                </a:solidFill>
              </a:rPr>
              <a:t>többi</a:t>
            </a:r>
            <a:r>
              <a:rPr lang="en-GB" sz="2000" b="1" i="0" u="none" strike="noStrike" cap="none" dirty="0">
                <a:solidFill>
                  <a:srgbClr val="E1AA61"/>
                </a:solidFill>
                <a:latin typeface="Arial"/>
                <a:ea typeface="Arial"/>
                <a:cs typeface="Arial"/>
                <a:sym typeface="Arial"/>
              </a:rPr>
              <a:t>… </a:t>
            </a:r>
            <a:endParaRPr dirty="0"/>
          </a:p>
        </p:txBody>
      </p:sp>
      <p:sp>
        <p:nvSpPr>
          <p:cNvPr id="220" name="Google Shape;220;p8"/>
          <p:cNvSpPr/>
          <p:nvPr/>
        </p:nvSpPr>
        <p:spPr>
          <a:xfrm>
            <a:off x="6299200" y="819923"/>
            <a:ext cx="5626100" cy="5297299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1" name="Google Shape;221;p8"/>
          <p:cNvGrpSpPr/>
          <p:nvPr/>
        </p:nvGrpSpPr>
        <p:grpSpPr>
          <a:xfrm>
            <a:off x="0" y="5963478"/>
            <a:ext cx="12192000" cy="905044"/>
            <a:chOff x="0" y="5963478"/>
            <a:chExt cx="12192000" cy="905044"/>
          </a:xfrm>
        </p:grpSpPr>
        <p:sp>
          <p:nvSpPr>
            <p:cNvPr id="222" name="Google Shape;222;p8"/>
            <p:cNvSpPr/>
            <p:nvPr/>
          </p:nvSpPr>
          <p:spPr>
            <a:xfrm>
              <a:off x="0" y="6415668"/>
              <a:ext cx="12192000" cy="452854"/>
            </a:xfrm>
            <a:prstGeom prst="rect">
              <a:avLst/>
            </a:prstGeom>
            <a:solidFill>
              <a:srgbClr val="1641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8"/>
            <p:cNvSpPr/>
            <p:nvPr/>
          </p:nvSpPr>
          <p:spPr>
            <a:xfrm>
              <a:off x="0" y="6343650"/>
              <a:ext cx="12192000" cy="81479"/>
            </a:xfrm>
            <a:prstGeom prst="rect">
              <a:avLst/>
            </a:prstGeom>
            <a:solidFill>
              <a:srgbClr val="E1AA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24" name="Google Shape;224;p8"/>
            <p:cNvGrpSpPr/>
            <p:nvPr/>
          </p:nvGrpSpPr>
          <p:grpSpPr>
            <a:xfrm>
              <a:off x="11225930" y="5963478"/>
              <a:ext cx="646253" cy="646253"/>
              <a:chOff x="5534722" y="5472306"/>
              <a:chExt cx="1137425" cy="1137425"/>
            </a:xfrm>
          </p:grpSpPr>
          <p:sp>
            <p:nvSpPr>
              <p:cNvPr id="225" name="Google Shape;225;p8"/>
              <p:cNvSpPr/>
              <p:nvPr/>
            </p:nvSpPr>
            <p:spPr>
              <a:xfrm>
                <a:off x="5534722" y="5472306"/>
                <a:ext cx="1137425" cy="1137425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26" name="Google Shape;226;p8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5619968" y="5544329"/>
                <a:ext cx="952064" cy="9785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27" name="Google Shape;227;p8"/>
          <p:cNvSpPr txBox="1"/>
          <p:nvPr/>
        </p:nvSpPr>
        <p:spPr>
          <a:xfrm>
            <a:off x="449766" y="1478417"/>
            <a:ext cx="49122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1600"/>
              <a:buFont typeface="Arial"/>
              <a:buNone/>
            </a:pPr>
            <a:r>
              <a:rPr lang="en-GB" sz="1600" dirty="0" err="1">
                <a:solidFill>
                  <a:srgbClr val="16417F"/>
                </a:solidFill>
              </a:rPr>
              <a:t>Kevesebben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szoktok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rá</a:t>
            </a:r>
            <a:r>
              <a:rPr lang="en-GB" sz="1600" dirty="0">
                <a:solidFill>
                  <a:srgbClr val="16417F"/>
                </a:solidFill>
              </a:rPr>
              <a:t> a dohányzásra</a:t>
            </a:r>
            <a:r>
              <a:rPr lang="en-GB" sz="1600" b="0" i="0" u="none" strike="noStrike" cap="none" baseline="300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GB" sz="1600" baseline="30000" dirty="0">
                <a:solidFill>
                  <a:srgbClr val="16417F"/>
                </a:solidFill>
              </a:rPr>
              <a:t>, </a:t>
            </a:r>
            <a:r>
              <a:rPr lang="en-GB" sz="1600" dirty="0" err="1">
                <a:solidFill>
                  <a:srgbClr val="16417F"/>
                </a:solidFill>
              </a:rPr>
              <a:t>az</a:t>
            </a:r>
            <a:r>
              <a:rPr lang="en-GB" sz="1600" dirty="0">
                <a:solidFill>
                  <a:srgbClr val="16417F"/>
                </a:solidFill>
              </a:rPr>
              <a:t> alkoholfogyasztásra</a:t>
            </a:r>
            <a:r>
              <a:rPr lang="en-GB" sz="1600" b="0" i="0" u="none" strike="noStrike" cap="none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en-GB" sz="1600" b="0" i="0" u="none" strike="noStrike" cap="none" baseline="300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en-GB" sz="1600" b="0" i="0" u="none" strike="noStrike" cap="none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és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nagyobb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az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esélye</a:t>
            </a:r>
            <a:r>
              <a:rPr lang="en-GB" sz="1600" dirty="0">
                <a:solidFill>
                  <a:srgbClr val="16417F"/>
                </a:solidFill>
              </a:rPr>
              <a:t>, </a:t>
            </a:r>
            <a:r>
              <a:rPr lang="en-GB" sz="1600" dirty="0" err="1">
                <a:solidFill>
                  <a:srgbClr val="16417F"/>
                </a:solidFill>
              </a:rPr>
              <a:t>hogy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bulizás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helyett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elmentek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sportolni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vagy</a:t>
            </a:r>
            <a:r>
              <a:rPr lang="en-GB" sz="1600" dirty="0">
                <a:solidFill>
                  <a:srgbClr val="16417F"/>
                </a:solidFill>
              </a:rPr>
              <a:t> edzőterembe.</a:t>
            </a:r>
            <a:r>
              <a:rPr lang="en-GB" sz="1600" b="0" i="0" u="none" strike="noStrike" cap="none" baseline="300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en-GB" sz="1600" b="0" i="0" u="none" strike="noStrike" cap="none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  <p:sp>
        <p:nvSpPr>
          <p:cNvPr id="228" name="Google Shape;228;p8"/>
          <p:cNvSpPr txBox="1"/>
          <p:nvPr/>
        </p:nvSpPr>
        <p:spPr>
          <a:xfrm>
            <a:off x="449766" y="4803719"/>
            <a:ext cx="4912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1600"/>
              <a:buFont typeface="Arial"/>
              <a:buNone/>
            </a:pPr>
            <a:r>
              <a:rPr lang="en-GB" sz="1600" b="1" dirty="0">
                <a:solidFill>
                  <a:srgbClr val="16417F"/>
                </a:solidFill>
              </a:rPr>
              <a:t>De </a:t>
            </a:r>
            <a:r>
              <a:rPr lang="en-GB" sz="1600" b="1" dirty="0" err="1">
                <a:solidFill>
                  <a:srgbClr val="16417F"/>
                </a:solidFill>
              </a:rPr>
              <a:t>ez</a:t>
            </a:r>
            <a:r>
              <a:rPr lang="en-GB" sz="1600" b="1" dirty="0">
                <a:solidFill>
                  <a:srgbClr val="16417F"/>
                </a:solidFill>
              </a:rPr>
              <a:t> </a:t>
            </a:r>
            <a:r>
              <a:rPr lang="en-GB" sz="1600" b="1" dirty="0" err="1">
                <a:solidFill>
                  <a:srgbClr val="16417F"/>
                </a:solidFill>
              </a:rPr>
              <a:t>az</a:t>
            </a:r>
            <a:r>
              <a:rPr lang="en-GB" sz="1600" b="1" dirty="0">
                <a:solidFill>
                  <a:srgbClr val="16417F"/>
                </a:solidFill>
              </a:rPr>
              <a:t> </a:t>
            </a:r>
            <a:r>
              <a:rPr lang="en-GB" sz="1600" b="1" dirty="0" err="1">
                <a:solidFill>
                  <a:srgbClr val="16417F"/>
                </a:solidFill>
              </a:rPr>
              <a:t>egészséges</a:t>
            </a:r>
            <a:r>
              <a:rPr lang="en-GB" sz="1600" b="1" dirty="0">
                <a:solidFill>
                  <a:srgbClr val="16417F"/>
                </a:solidFill>
              </a:rPr>
              <a:t> </a:t>
            </a:r>
            <a:r>
              <a:rPr lang="en-GB" sz="1600" b="1" dirty="0" err="1">
                <a:solidFill>
                  <a:srgbClr val="16417F"/>
                </a:solidFill>
              </a:rPr>
              <a:t>hozzáállás</a:t>
            </a:r>
            <a:r>
              <a:rPr lang="en-GB" sz="1600" b="1" dirty="0">
                <a:solidFill>
                  <a:srgbClr val="16417F"/>
                </a:solidFill>
              </a:rPr>
              <a:t> </a:t>
            </a:r>
            <a:r>
              <a:rPr lang="en-GB" sz="1600" b="1" dirty="0" err="1">
                <a:solidFill>
                  <a:srgbClr val="16417F"/>
                </a:solidFill>
              </a:rPr>
              <a:t>sokszor</a:t>
            </a:r>
            <a:r>
              <a:rPr lang="en-GB" sz="1600" b="1" dirty="0">
                <a:solidFill>
                  <a:srgbClr val="16417F"/>
                </a:solidFill>
              </a:rPr>
              <a:t> </a:t>
            </a:r>
            <a:r>
              <a:rPr lang="en-GB" sz="1600" b="1" dirty="0" err="1">
                <a:solidFill>
                  <a:srgbClr val="16417F"/>
                </a:solidFill>
              </a:rPr>
              <a:t>nem</a:t>
            </a:r>
            <a:r>
              <a:rPr lang="en-GB" sz="1600" b="1" dirty="0">
                <a:solidFill>
                  <a:srgbClr val="16417F"/>
                </a:solidFill>
              </a:rPr>
              <a:t> </a:t>
            </a:r>
            <a:r>
              <a:rPr lang="en-GB" sz="1600" b="1" dirty="0" err="1">
                <a:solidFill>
                  <a:srgbClr val="16417F"/>
                </a:solidFill>
              </a:rPr>
              <a:t>jelenik</a:t>
            </a:r>
            <a:r>
              <a:rPr lang="en-GB" sz="1600" b="1" dirty="0">
                <a:solidFill>
                  <a:srgbClr val="16417F"/>
                </a:solidFill>
              </a:rPr>
              <a:t> meg, ha a </a:t>
            </a:r>
            <a:r>
              <a:rPr lang="en-GB" sz="1600" b="1" dirty="0" err="1">
                <a:solidFill>
                  <a:srgbClr val="16417F"/>
                </a:solidFill>
              </a:rPr>
              <a:t>bőrötök</a:t>
            </a:r>
            <a:r>
              <a:rPr lang="en-GB" sz="1600" b="1" dirty="0">
                <a:solidFill>
                  <a:srgbClr val="16417F"/>
                </a:solidFill>
              </a:rPr>
              <a:t> </a:t>
            </a:r>
            <a:r>
              <a:rPr lang="en-GB" sz="1600" b="1" dirty="0" err="1">
                <a:solidFill>
                  <a:srgbClr val="16417F"/>
                </a:solidFill>
              </a:rPr>
              <a:t>védelméről</a:t>
            </a:r>
            <a:r>
              <a:rPr lang="en-GB" sz="1600" b="1" dirty="0">
                <a:solidFill>
                  <a:srgbClr val="16417F"/>
                </a:solidFill>
              </a:rPr>
              <a:t> van </a:t>
            </a:r>
            <a:r>
              <a:rPr lang="en-GB" sz="1600" b="1" dirty="0" err="1">
                <a:solidFill>
                  <a:srgbClr val="16417F"/>
                </a:solidFill>
              </a:rPr>
              <a:t>szó</a:t>
            </a:r>
            <a:r>
              <a:rPr lang="en-GB" sz="1600" b="1" i="0" u="none" strike="noStrike" cap="none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dirty="0"/>
          </a:p>
        </p:txBody>
      </p:sp>
      <p:cxnSp>
        <p:nvCxnSpPr>
          <p:cNvPr id="229" name="Google Shape;229;p8"/>
          <p:cNvCxnSpPr>
            <a:stCxn id="230" idx="3"/>
            <a:endCxn id="231" idx="1"/>
          </p:cNvCxnSpPr>
          <p:nvPr/>
        </p:nvCxnSpPr>
        <p:spPr>
          <a:xfrm>
            <a:off x="1949001" y="3428932"/>
            <a:ext cx="542700" cy="2670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232" name="Google Shape;232;p8"/>
          <p:cNvCxnSpPr/>
          <p:nvPr/>
        </p:nvCxnSpPr>
        <p:spPr>
          <a:xfrm>
            <a:off x="3714446" y="3455605"/>
            <a:ext cx="542687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233" name="Google Shape;233;p8"/>
          <p:cNvCxnSpPr/>
          <p:nvPr/>
        </p:nvCxnSpPr>
        <p:spPr>
          <a:xfrm>
            <a:off x="5530546" y="3455605"/>
            <a:ext cx="768654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dash"/>
            <a:miter lim="800000"/>
            <a:headEnd type="none" w="sm" len="sm"/>
            <a:tailEnd type="none" w="sm" len="sm"/>
          </a:ln>
        </p:spPr>
      </p:cxnSp>
      <p:pic>
        <p:nvPicPr>
          <p:cNvPr id="234" name="Google Shape;234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6299" y="2891788"/>
            <a:ext cx="1232825" cy="123282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235" name="Google Shape;235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79386" y="2884450"/>
            <a:ext cx="1247488" cy="1247488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236" name="Google Shape;236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57125" y="2826563"/>
            <a:ext cx="1284025" cy="128402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56fbfb3022_0_5"/>
          <p:cNvSpPr/>
          <p:nvPr/>
        </p:nvSpPr>
        <p:spPr>
          <a:xfrm>
            <a:off x="-1" y="1160241"/>
            <a:ext cx="12192000" cy="453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243" name="Google Shape;243;g356fbfb3022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60250"/>
            <a:ext cx="12158280" cy="453402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244" name="Google Shape;244;g356fbfb3022_0_5"/>
          <p:cNvSpPr txBox="1"/>
          <p:nvPr/>
        </p:nvSpPr>
        <p:spPr>
          <a:xfrm>
            <a:off x="449766" y="575481"/>
            <a:ext cx="5404500" cy="4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1AA61"/>
              </a:buClr>
              <a:buSzPct val="100000"/>
              <a:buFont typeface="Noto Sans Symbols"/>
              <a:buNone/>
            </a:pPr>
            <a:r>
              <a:rPr lang="en-GB" sz="2000" b="1" dirty="0">
                <a:solidFill>
                  <a:srgbClr val="E1AA61"/>
                </a:solidFill>
              </a:rPr>
              <a:t>A </a:t>
            </a:r>
            <a:r>
              <a:rPr lang="en-GB" sz="2000" b="1" dirty="0" err="1">
                <a:solidFill>
                  <a:srgbClr val="E1AA61"/>
                </a:solidFill>
              </a:rPr>
              <a:t>ti</a:t>
            </a:r>
            <a:r>
              <a:rPr lang="en-GB" sz="2000" b="1" dirty="0">
                <a:solidFill>
                  <a:srgbClr val="E1AA61"/>
                </a:solidFill>
              </a:rPr>
              <a:t> </a:t>
            </a:r>
            <a:r>
              <a:rPr lang="en-GB" sz="2000" b="1" dirty="0" err="1">
                <a:solidFill>
                  <a:srgbClr val="E1AA61"/>
                </a:solidFill>
              </a:rPr>
              <a:t>generációtok</a:t>
            </a:r>
            <a:r>
              <a:rPr lang="en-GB" sz="2000" b="1" dirty="0">
                <a:solidFill>
                  <a:srgbClr val="E1AA61"/>
                </a:solidFill>
              </a:rPr>
              <a:t> </a:t>
            </a:r>
            <a:r>
              <a:rPr lang="en-GB" sz="2000" b="1" dirty="0" err="1">
                <a:solidFill>
                  <a:srgbClr val="E1AA61"/>
                </a:solidFill>
              </a:rPr>
              <a:t>egészségesebb</a:t>
            </a:r>
            <a:r>
              <a:rPr lang="en-GB" sz="2000" b="1" dirty="0">
                <a:solidFill>
                  <a:srgbClr val="E1AA61"/>
                </a:solidFill>
              </a:rPr>
              <a:t>, mint a </a:t>
            </a:r>
            <a:r>
              <a:rPr lang="en-GB" sz="2000" b="1" dirty="0" err="1">
                <a:solidFill>
                  <a:srgbClr val="E1AA61"/>
                </a:solidFill>
              </a:rPr>
              <a:t>többi</a:t>
            </a:r>
            <a:r>
              <a:rPr lang="en-GB" sz="2000" b="1" i="0" u="none" strike="noStrike" cap="none" dirty="0">
                <a:solidFill>
                  <a:srgbClr val="E1AA61"/>
                </a:solidFill>
                <a:latin typeface="Arial"/>
                <a:ea typeface="Arial"/>
                <a:cs typeface="Arial"/>
                <a:sym typeface="Arial"/>
              </a:rPr>
              <a:t>… </a:t>
            </a:r>
            <a:endParaRPr dirty="0"/>
          </a:p>
        </p:txBody>
      </p:sp>
      <p:sp>
        <p:nvSpPr>
          <p:cNvPr id="245" name="Google Shape;245;g356fbfb3022_0_5"/>
          <p:cNvSpPr txBox="1"/>
          <p:nvPr/>
        </p:nvSpPr>
        <p:spPr>
          <a:xfrm>
            <a:off x="449766" y="1478417"/>
            <a:ext cx="49122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1600"/>
              <a:buFont typeface="Arial"/>
              <a:buNone/>
            </a:pPr>
            <a:r>
              <a:rPr lang="en-GB" sz="1600" dirty="0" err="1">
                <a:solidFill>
                  <a:srgbClr val="16417F"/>
                </a:solidFill>
              </a:rPr>
              <a:t>Kevesebben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szoktok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rá</a:t>
            </a:r>
            <a:r>
              <a:rPr lang="en-GB" sz="1600" dirty="0">
                <a:solidFill>
                  <a:srgbClr val="16417F"/>
                </a:solidFill>
              </a:rPr>
              <a:t> a dohányzásra</a:t>
            </a:r>
            <a:r>
              <a:rPr lang="en-GB" sz="1600" b="0" i="0" u="none" strike="noStrike" cap="none" baseline="300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GB" sz="1600" baseline="30000" dirty="0">
                <a:solidFill>
                  <a:srgbClr val="16417F"/>
                </a:solidFill>
              </a:rPr>
              <a:t>, </a:t>
            </a:r>
            <a:r>
              <a:rPr lang="en-GB" sz="1600" dirty="0" err="1">
                <a:solidFill>
                  <a:srgbClr val="16417F"/>
                </a:solidFill>
              </a:rPr>
              <a:t>az</a:t>
            </a:r>
            <a:r>
              <a:rPr lang="en-GB" sz="1600" dirty="0">
                <a:solidFill>
                  <a:srgbClr val="16417F"/>
                </a:solidFill>
              </a:rPr>
              <a:t> alkoholfogyasztásra</a:t>
            </a:r>
            <a:r>
              <a:rPr lang="en-GB" sz="1600" b="0" i="0" u="none" strike="noStrike" cap="none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en-GB" sz="1600" b="0" i="0" u="none" strike="noStrike" cap="none" baseline="300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en-GB" sz="1600" b="0" i="0" u="none" strike="noStrike" cap="none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és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nagyobb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az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esélye</a:t>
            </a:r>
            <a:r>
              <a:rPr lang="en-GB" sz="1600" dirty="0">
                <a:solidFill>
                  <a:srgbClr val="16417F"/>
                </a:solidFill>
              </a:rPr>
              <a:t>, </a:t>
            </a:r>
            <a:r>
              <a:rPr lang="en-GB" sz="1600" dirty="0" err="1">
                <a:solidFill>
                  <a:srgbClr val="16417F"/>
                </a:solidFill>
              </a:rPr>
              <a:t>hogy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bulizás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helyett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elmentek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sportolni</a:t>
            </a:r>
            <a:r>
              <a:rPr lang="en-GB" sz="1600" dirty="0">
                <a:solidFill>
                  <a:srgbClr val="16417F"/>
                </a:solidFill>
              </a:rPr>
              <a:t> </a:t>
            </a:r>
            <a:r>
              <a:rPr lang="en-GB" sz="1600" dirty="0" err="1">
                <a:solidFill>
                  <a:srgbClr val="16417F"/>
                </a:solidFill>
              </a:rPr>
              <a:t>vagy</a:t>
            </a:r>
            <a:r>
              <a:rPr lang="en-GB" sz="1600" dirty="0">
                <a:solidFill>
                  <a:srgbClr val="16417F"/>
                </a:solidFill>
              </a:rPr>
              <a:t> edzőterembe.</a:t>
            </a:r>
            <a:r>
              <a:rPr lang="en-GB" sz="1600" b="0" i="0" u="none" strike="noStrike" cap="none" baseline="300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en-GB" sz="1600" b="0" i="0" u="none" strike="noStrike" cap="none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lang="en-GB" sz="1600" dirty="0"/>
          </a:p>
        </p:txBody>
      </p:sp>
      <p:sp>
        <p:nvSpPr>
          <p:cNvPr id="246" name="Google Shape;246;g356fbfb3022_0_5"/>
          <p:cNvSpPr txBox="1"/>
          <p:nvPr/>
        </p:nvSpPr>
        <p:spPr>
          <a:xfrm>
            <a:off x="449766" y="4803719"/>
            <a:ext cx="4912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1600"/>
              <a:buFont typeface="Arial"/>
              <a:buNone/>
            </a:pPr>
            <a:r>
              <a:rPr lang="en-GB" sz="1600" b="1" dirty="0">
                <a:solidFill>
                  <a:srgbClr val="16417F"/>
                </a:solidFill>
              </a:rPr>
              <a:t>De </a:t>
            </a:r>
            <a:r>
              <a:rPr lang="en-GB" sz="1600" b="1" dirty="0" err="1">
                <a:solidFill>
                  <a:srgbClr val="16417F"/>
                </a:solidFill>
              </a:rPr>
              <a:t>ez</a:t>
            </a:r>
            <a:r>
              <a:rPr lang="en-GB" sz="1600" b="1" dirty="0">
                <a:solidFill>
                  <a:srgbClr val="16417F"/>
                </a:solidFill>
              </a:rPr>
              <a:t> </a:t>
            </a:r>
            <a:r>
              <a:rPr lang="en-GB" sz="1600" b="1" dirty="0" err="1">
                <a:solidFill>
                  <a:srgbClr val="16417F"/>
                </a:solidFill>
              </a:rPr>
              <a:t>az</a:t>
            </a:r>
            <a:r>
              <a:rPr lang="en-GB" sz="1600" b="1" dirty="0">
                <a:solidFill>
                  <a:srgbClr val="16417F"/>
                </a:solidFill>
              </a:rPr>
              <a:t> </a:t>
            </a:r>
            <a:r>
              <a:rPr lang="en-GB" sz="1600" b="1" dirty="0" err="1">
                <a:solidFill>
                  <a:srgbClr val="16417F"/>
                </a:solidFill>
              </a:rPr>
              <a:t>egészséges</a:t>
            </a:r>
            <a:r>
              <a:rPr lang="en-GB" sz="1600" b="1" dirty="0">
                <a:solidFill>
                  <a:srgbClr val="16417F"/>
                </a:solidFill>
              </a:rPr>
              <a:t> </a:t>
            </a:r>
            <a:r>
              <a:rPr lang="en-GB" sz="1600" b="1" dirty="0" err="1">
                <a:solidFill>
                  <a:srgbClr val="16417F"/>
                </a:solidFill>
              </a:rPr>
              <a:t>hozzáállás</a:t>
            </a:r>
            <a:r>
              <a:rPr lang="en-GB" sz="1600" b="1" dirty="0">
                <a:solidFill>
                  <a:srgbClr val="16417F"/>
                </a:solidFill>
              </a:rPr>
              <a:t> </a:t>
            </a:r>
            <a:r>
              <a:rPr lang="en-GB" sz="1600" b="1" dirty="0" err="1">
                <a:solidFill>
                  <a:srgbClr val="16417F"/>
                </a:solidFill>
              </a:rPr>
              <a:t>sokszor</a:t>
            </a:r>
            <a:r>
              <a:rPr lang="en-GB" sz="1600" b="1" dirty="0">
                <a:solidFill>
                  <a:srgbClr val="16417F"/>
                </a:solidFill>
              </a:rPr>
              <a:t> </a:t>
            </a:r>
            <a:r>
              <a:rPr lang="en-GB" sz="1600" b="1" dirty="0" err="1">
                <a:solidFill>
                  <a:srgbClr val="16417F"/>
                </a:solidFill>
              </a:rPr>
              <a:t>nem</a:t>
            </a:r>
            <a:r>
              <a:rPr lang="en-GB" sz="1600" b="1" dirty="0">
                <a:solidFill>
                  <a:srgbClr val="16417F"/>
                </a:solidFill>
              </a:rPr>
              <a:t> </a:t>
            </a:r>
            <a:r>
              <a:rPr lang="en-GB" sz="1600" b="1" dirty="0" err="1">
                <a:solidFill>
                  <a:srgbClr val="16417F"/>
                </a:solidFill>
              </a:rPr>
              <a:t>jelenik</a:t>
            </a:r>
            <a:r>
              <a:rPr lang="en-GB" sz="1600" b="1" dirty="0">
                <a:solidFill>
                  <a:srgbClr val="16417F"/>
                </a:solidFill>
              </a:rPr>
              <a:t> meg, ha a </a:t>
            </a:r>
            <a:r>
              <a:rPr lang="en-GB" sz="1600" b="1" dirty="0" err="1">
                <a:solidFill>
                  <a:srgbClr val="16417F"/>
                </a:solidFill>
              </a:rPr>
              <a:t>bőrötök</a:t>
            </a:r>
            <a:r>
              <a:rPr lang="en-GB" sz="1600" b="1" dirty="0">
                <a:solidFill>
                  <a:srgbClr val="16417F"/>
                </a:solidFill>
              </a:rPr>
              <a:t> </a:t>
            </a:r>
            <a:r>
              <a:rPr lang="en-GB" sz="1600" b="1" dirty="0" err="1">
                <a:solidFill>
                  <a:srgbClr val="16417F"/>
                </a:solidFill>
              </a:rPr>
              <a:t>védelméről</a:t>
            </a:r>
            <a:r>
              <a:rPr lang="en-GB" sz="1600" b="1" dirty="0">
                <a:solidFill>
                  <a:srgbClr val="16417F"/>
                </a:solidFill>
              </a:rPr>
              <a:t> van </a:t>
            </a:r>
            <a:r>
              <a:rPr lang="en-GB" sz="1600" b="1" dirty="0" err="1">
                <a:solidFill>
                  <a:srgbClr val="16417F"/>
                </a:solidFill>
              </a:rPr>
              <a:t>szó</a:t>
            </a:r>
            <a:r>
              <a:rPr lang="en-GB" sz="1600" b="1" i="0" u="none" strike="noStrike" cap="none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lang="en-GB" sz="1600" dirty="0"/>
          </a:p>
        </p:txBody>
      </p:sp>
      <p:cxnSp>
        <p:nvCxnSpPr>
          <p:cNvPr id="247" name="Google Shape;247;g356fbfb3022_0_5"/>
          <p:cNvCxnSpPr>
            <a:stCxn id="248" idx="3"/>
            <a:endCxn id="249" idx="1"/>
          </p:cNvCxnSpPr>
          <p:nvPr/>
        </p:nvCxnSpPr>
        <p:spPr>
          <a:xfrm>
            <a:off x="1949001" y="3428932"/>
            <a:ext cx="542700" cy="2670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250" name="Google Shape;250;g356fbfb3022_0_5"/>
          <p:cNvCxnSpPr/>
          <p:nvPr/>
        </p:nvCxnSpPr>
        <p:spPr>
          <a:xfrm>
            <a:off x="3714446" y="3455605"/>
            <a:ext cx="5427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251" name="Google Shape;251;g356fbfb3022_0_5"/>
          <p:cNvCxnSpPr/>
          <p:nvPr/>
        </p:nvCxnSpPr>
        <p:spPr>
          <a:xfrm>
            <a:off x="5530546" y="3455605"/>
            <a:ext cx="7686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dash"/>
            <a:miter lim="800000"/>
            <a:headEnd type="none" w="sm" len="sm"/>
            <a:tailEnd type="none" w="sm" len="sm"/>
          </a:ln>
        </p:spPr>
      </p:cxnSp>
      <p:pic>
        <p:nvPicPr>
          <p:cNvPr id="252" name="Google Shape;252;g356fbfb3022_0_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299" y="2891788"/>
            <a:ext cx="1232825" cy="123282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253" name="Google Shape;253;g356fbfb3022_0_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79386" y="2884450"/>
            <a:ext cx="1247488" cy="1247488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254" name="Google Shape;254;g356fbfb3022_0_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57125" y="2826563"/>
            <a:ext cx="1284025" cy="128402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grpSp>
        <p:nvGrpSpPr>
          <p:cNvPr id="256" name="Google Shape;256;g356fbfb3022_0_5"/>
          <p:cNvGrpSpPr/>
          <p:nvPr/>
        </p:nvGrpSpPr>
        <p:grpSpPr>
          <a:xfrm>
            <a:off x="0" y="5963631"/>
            <a:ext cx="12192000" cy="905037"/>
            <a:chOff x="0" y="5963631"/>
            <a:chExt cx="12192000" cy="905037"/>
          </a:xfrm>
        </p:grpSpPr>
        <p:sp>
          <p:nvSpPr>
            <p:cNvPr id="257" name="Google Shape;257;g356fbfb3022_0_5"/>
            <p:cNvSpPr/>
            <p:nvPr/>
          </p:nvSpPr>
          <p:spPr>
            <a:xfrm>
              <a:off x="0" y="6415668"/>
              <a:ext cx="12192000" cy="453000"/>
            </a:xfrm>
            <a:prstGeom prst="rect">
              <a:avLst/>
            </a:prstGeom>
            <a:solidFill>
              <a:srgbClr val="1641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g356fbfb3022_0_5"/>
            <p:cNvSpPr/>
            <p:nvPr/>
          </p:nvSpPr>
          <p:spPr>
            <a:xfrm>
              <a:off x="0" y="6343650"/>
              <a:ext cx="12192000" cy="81600"/>
            </a:xfrm>
            <a:prstGeom prst="rect">
              <a:avLst/>
            </a:prstGeom>
            <a:solidFill>
              <a:srgbClr val="E1AA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59" name="Google Shape;259;g356fbfb3022_0_5"/>
            <p:cNvGrpSpPr/>
            <p:nvPr/>
          </p:nvGrpSpPr>
          <p:grpSpPr>
            <a:xfrm>
              <a:off x="11226085" y="5963631"/>
              <a:ext cx="646214" cy="646214"/>
              <a:chOff x="5534722" y="5472306"/>
              <a:chExt cx="1137300" cy="1137300"/>
            </a:xfrm>
          </p:grpSpPr>
          <p:sp>
            <p:nvSpPr>
              <p:cNvPr id="260" name="Google Shape;260;g356fbfb3022_0_5"/>
              <p:cNvSpPr/>
              <p:nvPr/>
            </p:nvSpPr>
            <p:spPr>
              <a:xfrm>
                <a:off x="5534722" y="5472306"/>
                <a:ext cx="1137300" cy="11373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61" name="Google Shape;261;g356fbfb3022_0_5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5619968" y="5544329"/>
                <a:ext cx="952064" cy="9785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62" name="Google Shape;262;g356fbfb3022_0_5"/>
          <p:cNvSpPr/>
          <p:nvPr/>
        </p:nvSpPr>
        <p:spPr>
          <a:xfrm>
            <a:off x="6299200" y="819923"/>
            <a:ext cx="5626200" cy="52974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9264D58-2588-8847-CCCC-14232063E292}"/>
              </a:ext>
            </a:extLst>
          </p:cNvPr>
          <p:cNvSpPr txBox="1">
            <a:spLocks/>
          </p:cNvSpPr>
          <p:nvPr/>
        </p:nvSpPr>
        <p:spPr>
          <a:xfrm>
            <a:off x="6083300" y="0"/>
            <a:ext cx="6108700" cy="6395208"/>
          </a:xfrm>
          <a:prstGeom prst="rect">
            <a:avLst/>
          </a:prstGeom>
          <a:solidFill>
            <a:srgbClr val="E1AA61">
              <a:alpha val="826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Ins="720000"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1000"/>
              </a:spcBef>
              <a:spcAft>
                <a:spcPts val="1000"/>
              </a:spcAft>
              <a:buClrTx/>
              <a:buSz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16417F"/>
                </a:solidFill>
                <a:effectLst/>
                <a:uLnTx/>
                <a:uFillTx/>
                <a:latin typeface="Calibri" panose="020F0502020204030204" pitchFamily="34" charset="0"/>
                <a:ea typeface="Real Head Pro" panose="020B0503050000020004" pitchFamily="34" charset="77"/>
                <a:cs typeface="Calibri" panose="020F0502020204030204" pitchFamily="34" charset="0"/>
              </a:rPr>
              <a:t>A </a:t>
            </a: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6417F"/>
                </a:solidFill>
                <a:effectLst/>
                <a:uLnTx/>
                <a:uFillTx/>
                <a:latin typeface="Calibri" panose="020F0502020204030204" pitchFamily="34" charset="0"/>
                <a:ea typeface="Real Head Pro" panose="020B0503050000020004" pitchFamily="34" charset="77"/>
                <a:cs typeface="Calibri" panose="020F0502020204030204" pitchFamily="34" charset="0"/>
              </a:rPr>
              <a:t>tizenévesek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16417F"/>
                </a:solidFill>
                <a:effectLst/>
                <a:uLnTx/>
                <a:uFillTx/>
                <a:latin typeface="Calibri" panose="020F0502020204030204" pitchFamily="34" charset="0"/>
                <a:ea typeface="Real Head Pro" panose="020B0503050000020004" pitchFamily="34" charset="77"/>
                <a:cs typeface="Calibri" panose="020F0502020204030204" pitchFamily="34" charset="0"/>
              </a:rPr>
              <a:t> 84 </a:t>
            </a: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6417F"/>
                </a:solidFill>
                <a:effectLst/>
                <a:uLnTx/>
                <a:uFillTx/>
                <a:latin typeface="Calibri" panose="020F0502020204030204" pitchFamily="34" charset="0"/>
                <a:ea typeface="Real Head Pro" panose="020B0503050000020004" pitchFamily="34" charset="77"/>
                <a:cs typeface="Calibri" panose="020F0502020204030204" pitchFamily="34" charset="0"/>
              </a:rPr>
              <a:t>százaléka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16417F"/>
                </a:solidFill>
                <a:effectLst/>
                <a:uLnTx/>
                <a:uFillTx/>
                <a:latin typeface="Calibri" panose="020F0502020204030204" pitchFamily="34" charset="0"/>
                <a:ea typeface="Real Head Pro" panose="020B0503050000020004" pitchFamily="34" charset="77"/>
                <a:cs typeface="Calibri" panose="020F0502020204030204" pitchFamily="34" charset="0"/>
              </a:rPr>
              <a:t> </a:t>
            </a: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6417F"/>
                </a:solidFill>
                <a:effectLst/>
                <a:uLnTx/>
                <a:uFillTx/>
                <a:latin typeface="Calibri" panose="020F0502020204030204" pitchFamily="34" charset="0"/>
                <a:ea typeface="Real Head Pro" panose="020B0503050000020004" pitchFamily="34" charset="77"/>
                <a:cs typeface="Calibri" panose="020F0502020204030204" pitchFamily="34" charset="0"/>
              </a:rPr>
              <a:t>tudja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16417F"/>
                </a:solidFill>
                <a:effectLst/>
                <a:uLnTx/>
                <a:uFillTx/>
                <a:latin typeface="Calibri" panose="020F0502020204030204" pitchFamily="34" charset="0"/>
                <a:ea typeface="Real Head Pro" panose="020B0503050000020004" pitchFamily="34" charset="77"/>
                <a:cs typeface="Calibri" panose="020F0502020204030204" pitchFamily="34" charset="0"/>
              </a:rPr>
              <a:t>, </a:t>
            </a: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6417F"/>
                </a:solidFill>
                <a:effectLst/>
                <a:uLnTx/>
                <a:uFillTx/>
                <a:latin typeface="Calibri" panose="020F0502020204030204" pitchFamily="34" charset="0"/>
                <a:ea typeface="Real Head Pro" panose="020B0503050000020004" pitchFamily="34" charset="77"/>
                <a:cs typeface="Calibri" panose="020F0502020204030204" pitchFamily="34" charset="0"/>
              </a:rPr>
              <a:t>hogy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16417F"/>
                </a:solidFill>
                <a:effectLst/>
                <a:uLnTx/>
                <a:uFillTx/>
                <a:latin typeface="Calibri" panose="020F0502020204030204" pitchFamily="34" charset="0"/>
                <a:ea typeface="Real Head Pro" panose="020B0503050000020004" pitchFamily="34" charset="77"/>
                <a:cs typeface="Calibri" panose="020F0502020204030204" pitchFamily="34" charset="0"/>
              </a:rPr>
              <a:t> a </a:t>
            </a: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6417F"/>
                </a:solidFill>
                <a:effectLst/>
                <a:uLnTx/>
                <a:uFillTx/>
                <a:latin typeface="Calibri" panose="020F0502020204030204" pitchFamily="34" charset="0"/>
                <a:ea typeface="Real Head Pro" panose="020B0503050000020004" pitchFamily="34" charset="77"/>
                <a:cs typeface="Calibri" panose="020F0502020204030204" pitchFamily="34" charset="0"/>
              </a:rPr>
              <a:t>túlzott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16417F"/>
                </a:solidFill>
                <a:effectLst/>
                <a:uLnTx/>
                <a:uFillTx/>
                <a:latin typeface="Calibri" panose="020F0502020204030204" pitchFamily="34" charset="0"/>
                <a:ea typeface="Real Head Pro" panose="020B0503050000020004" pitchFamily="34" charset="77"/>
                <a:cs typeface="Calibri" panose="020F0502020204030204" pitchFamily="34" charset="0"/>
              </a:rPr>
              <a:t> </a:t>
            </a: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6417F"/>
                </a:solidFill>
                <a:effectLst/>
                <a:uLnTx/>
                <a:uFillTx/>
                <a:latin typeface="Calibri" panose="020F0502020204030204" pitchFamily="34" charset="0"/>
                <a:ea typeface="Real Head Pro" panose="020B0503050000020004" pitchFamily="34" charset="77"/>
                <a:cs typeface="Calibri" panose="020F0502020204030204" pitchFamily="34" charset="0"/>
              </a:rPr>
              <a:t>mennyiségű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16417F"/>
                </a:solidFill>
                <a:effectLst/>
                <a:uLnTx/>
                <a:uFillTx/>
                <a:latin typeface="Calibri" panose="020F0502020204030204" pitchFamily="34" charset="0"/>
                <a:ea typeface="Real Head Pro" panose="020B0503050000020004" pitchFamily="34" charset="77"/>
                <a:cs typeface="Calibri" panose="020F0502020204030204" pitchFamily="34" charset="0"/>
              </a:rPr>
              <a:t> </a:t>
            </a: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6417F"/>
                </a:solidFill>
                <a:effectLst/>
                <a:uLnTx/>
                <a:uFillTx/>
                <a:latin typeface="Calibri" panose="020F0502020204030204" pitchFamily="34" charset="0"/>
                <a:ea typeface="Real Head Pro" panose="020B0503050000020004" pitchFamily="34" charset="77"/>
                <a:cs typeface="Calibri" panose="020F0502020204030204" pitchFamily="34" charset="0"/>
              </a:rPr>
              <a:t>napsugárzás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16417F"/>
                </a:solidFill>
                <a:effectLst/>
                <a:uLnTx/>
                <a:uFillTx/>
                <a:latin typeface="Calibri" panose="020F0502020204030204" pitchFamily="34" charset="0"/>
                <a:ea typeface="Real Head Pro" panose="020B0503050000020004" pitchFamily="34" charset="77"/>
                <a:cs typeface="Calibri" panose="020F0502020204030204" pitchFamily="34" charset="0"/>
              </a:rPr>
              <a:t> </a:t>
            </a: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6417F"/>
                </a:solidFill>
                <a:effectLst/>
                <a:uLnTx/>
                <a:uFillTx/>
                <a:latin typeface="Calibri" panose="020F0502020204030204" pitchFamily="34" charset="0"/>
                <a:ea typeface="Real Head Pro" panose="020B0503050000020004" pitchFamily="34" charset="77"/>
                <a:cs typeface="Calibri" panose="020F0502020204030204" pitchFamily="34" charset="0"/>
              </a:rPr>
              <a:t>növeli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16417F"/>
                </a:solidFill>
                <a:effectLst/>
                <a:uLnTx/>
                <a:uFillTx/>
                <a:latin typeface="Calibri" panose="020F0502020204030204" pitchFamily="34" charset="0"/>
                <a:ea typeface="Real Head Pro" panose="020B0503050000020004" pitchFamily="34" charset="77"/>
                <a:cs typeface="Calibri" panose="020F0502020204030204" pitchFamily="34" charset="0"/>
              </a:rPr>
              <a:t> a </a:t>
            </a: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6417F"/>
                </a:solidFill>
                <a:effectLst/>
                <a:uLnTx/>
                <a:uFillTx/>
                <a:latin typeface="Calibri" panose="020F0502020204030204" pitchFamily="34" charset="0"/>
                <a:ea typeface="Real Head Pro" panose="020B0503050000020004" pitchFamily="34" charset="77"/>
                <a:cs typeface="Calibri" panose="020F0502020204030204" pitchFamily="34" charset="0"/>
              </a:rPr>
              <a:t>bőrrák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16417F"/>
                </a:solidFill>
                <a:effectLst/>
                <a:uLnTx/>
                <a:uFillTx/>
                <a:latin typeface="Calibri" panose="020F0502020204030204" pitchFamily="34" charset="0"/>
                <a:ea typeface="Real Head Pro" panose="020B0503050000020004" pitchFamily="34" charset="77"/>
                <a:cs typeface="Calibri" panose="020F0502020204030204" pitchFamily="34" charset="0"/>
              </a:rPr>
              <a:t> </a:t>
            </a: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6417F"/>
                </a:solidFill>
                <a:effectLst/>
                <a:uLnTx/>
                <a:uFillTx/>
                <a:latin typeface="Calibri" panose="020F0502020204030204" pitchFamily="34" charset="0"/>
                <a:ea typeface="Real Head Pro" panose="020B0503050000020004" pitchFamily="34" charset="77"/>
                <a:cs typeface="Calibri" panose="020F0502020204030204" pitchFamily="34" charset="0"/>
              </a:rPr>
              <a:t>kockázatát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16417F"/>
                </a:solidFill>
                <a:effectLst/>
                <a:uLnTx/>
                <a:uFillTx/>
                <a:latin typeface="Calibri" panose="020F0502020204030204" pitchFamily="34" charset="0"/>
                <a:ea typeface="Real Head Pro" panose="020B0503050000020004" pitchFamily="34" charset="77"/>
                <a:cs typeface="Calibri" panose="020F0502020204030204" pitchFamily="34" charset="0"/>
              </a:rPr>
              <a:t>.</a:t>
            </a:r>
            <a:r>
              <a:rPr lang="en-GB" sz="3200" b="1" baseline="30000" dirty="0">
                <a:solidFill>
                  <a:srgbClr val="16417F"/>
                </a:solidFill>
                <a:latin typeface="Calibri" panose="020F0502020204030204" pitchFamily="34" charset="0"/>
                <a:ea typeface="Real Head Pro" panose="020B0503050000020004" pitchFamily="34" charset="77"/>
                <a:cs typeface="Calibri" panose="020F0502020204030204" pitchFamily="34" charset="0"/>
              </a:rPr>
              <a:t>1</a:t>
            </a:r>
            <a:endParaRPr lang="en-GB" sz="3200" b="1" dirty="0">
              <a:solidFill>
                <a:srgbClr val="16417F"/>
              </a:solidFill>
              <a:latin typeface="Calibri" panose="020F0502020204030204" pitchFamily="34" charset="0"/>
              <a:ea typeface="Real Head Pro" panose="020B0503050000020004" pitchFamily="34" charset="77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spcBef>
                <a:spcPts val="1000"/>
              </a:spcBef>
              <a:spcAft>
                <a:spcPts val="1000"/>
              </a:spcAft>
              <a:buClrTx/>
              <a:buSzTx/>
              <a:buNone/>
              <a:tabLst/>
              <a:defRPr/>
            </a:pPr>
            <a:endParaRPr lang="en-GB" sz="2800" b="1" dirty="0">
              <a:solidFill>
                <a:srgbClr val="16417F"/>
              </a:solidFill>
              <a:latin typeface="Real Head Pro" panose="020B0503050000020004" pitchFamily="34" charset="77"/>
              <a:ea typeface="Real Head Pro" panose="020B0503050000020004" pitchFamily="34" charset="77"/>
            </a:endParaRPr>
          </a:p>
          <a:p>
            <a:pPr marL="0" marR="0" lvl="0" indent="0" algn="ctr" defTabSz="914400" rtl="0" eaLnBrk="1" fontAlgn="auto" latinLnBrk="0" hangingPunct="1">
              <a:spcBef>
                <a:spcPts val="1000"/>
              </a:spcBef>
              <a:spcAft>
                <a:spcPts val="1000"/>
              </a:spcAft>
              <a:buClrTx/>
              <a:buSzTx/>
              <a:buNone/>
              <a:tabLst/>
              <a:defRPr/>
            </a:pPr>
            <a:r>
              <a:rPr lang="en-GB" sz="2800" b="1" dirty="0" err="1">
                <a:solidFill>
                  <a:srgbClr val="16417F"/>
                </a:solidFill>
                <a:latin typeface="Real Head Pro" panose="020B0503050000020004" pitchFamily="34" charset="77"/>
                <a:ea typeface="Real Head Pro" panose="020B0503050000020004" pitchFamily="34" charset="77"/>
              </a:rPr>
              <a:t>Eközben</a:t>
            </a:r>
            <a:r>
              <a:rPr lang="en-GB" sz="2800" b="1" dirty="0">
                <a:solidFill>
                  <a:srgbClr val="16417F"/>
                </a:solidFill>
                <a:latin typeface="Real Head Pro" panose="020B0503050000020004" pitchFamily="34" charset="77"/>
                <a:ea typeface="Real Head Pro" panose="020B0503050000020004" pitchFamily="34" charset="77"/>
              </a:rPr>
              <a:t> a </a:t>
            </a:r>
            <a:r>
              <a:rPr lang="en-GB" sz="2800" b="1" kern="1200" dirty="0" err="1">
                <a:solidFill>
                  <a:srgbClr val="16417F"/>
                </a:solidFill>
                <a:latin typeface="Real Head Pro" panose="020B0503050000020004" pitchFamily="34" charset="77"/>
                <a:ea typeface="Real Head Pro" panose="020B0503050000020004" pitchFamily="34" charset="77"/>
              </a:rPr>
              <a:t>folyamatosan</a:t>
            </a:r>
            <a:r>
              <a:rPr lang="en-GB" sz="2800" b="1" kern="1200" dirty="0">
                <a:solidFill>
                  <a:srgbClr val="16417F"/>
                </a:solidFill>
                <a:latin typeface="Real Head Pro" panose="020B0503050000020004" pitchFamily="34" charset="77"/>
                <a:ea typeface="Real Head Pro" panose="020B0503050000020004" pitchFamily="34" charset="77"/>
              </a:rPr>
              <a:t> </a:t>
            </a:r>
            <a:r>
              <a:rPr lang="en-GB" sz="2800" b="1" kern="1200" dirty="0" err="1">
                <a:solidFill>
                  <a:srgbClr val="16417F"/>
                </a:solidFill>
                <a:latin typeface="Real Head Pro" panose="020B0503050000020004" pitchFamily="34" charset="77"/>
                <a:ea typeface="Real Head Pro" panose="020B0503050000020004" pitchFamily="34" charset="77"/>
              </a:rPr>
              <a:t>nő</a:t>
            </a:r>
            <a:r>
              <a:rPr lang="en-GB" sz="2800" b="1" kern="1200" dirty="0">
                <a:solidFill>
                  <a:srgbClr val="16417F"/>
                </a:solidFill>
                <a:latin typeface="Real Head Pro" panose="020B0503050000020004" pitchFamily="34" charset="77"/>
                <a:ea typeface="Real Head Pro" panose="020B0503050000020004" pitchFamily="34" charset="77"/>
              </a:rPr>
              <a:t> a </a:t>
            </a:r>
            <a:r>
              <a:rPr lang="en-GB" sz="2800" b="1" kern="1200" dirty="0" err="1">
                <a:solidFill>
                  <a:srgbClr val="16417F"/>
                </a:solidFill>
                <a:latin typeface="Real Head Pro" panose="020B0503050000020004" pitchFamily="34" charset="77"/>
                <a:ea typeface="Real Head Pro" panose="020B0503050000020004" pitchFamily="34" charset="77"/>
              </a:rPr>
              <a:t>körükben</a:t>
            </a:r>
            <a:r>
              <a:rPr lang="en-GB" sz="2800" b="1" kern="1200" dirty="0">
                <a:solidFill>
                  <a:srgbClr val="16417F"/>
                </a:solidFill>
                <a:latin typeface="Real Head Pro" panose="020B0503050000020004" pitchFamily="34" charset="77"/>
                <a:ea typeface="Real Head Pro" panose="020B0503050000020004" pitchFamily="34" charset="77"/>
              </a:rPr>
              <a:t> a </a:t>
            </a:r>
            <a:r>
              <a:rPr lang="en-GB" sz="2800" b="1" kern="1200" dirty="0" err="1">
                <a:solidFill>
                  <a:srgbClr val="16417F"/>
                </a:solidFill>
                <a:latin typeface="Real Head Pro" panose="020B0503050000020004" pitchFamily="34" charset="77"/>
                <a:ea typeface="Real Head Pro" panose="020B0503050000020004" pitchFamily="34" charset="77"/>
              </a:rPr>
              <a:t>szolárium</a:t>
            </a:r>
            <a:r>
              <a:rPr lang="en-GB" sz="2800" b="1" kern="1200" dirty="0">
                <a:solidFill>
                  <a:srgbClr val="16417F"/>
                </a:solidFill>
                <a:latin typeface="Real Head Pro" panose="020B0503050000020004" pitchFamily="34" charset="77"/>
                <a:ea typeface="Real Head Pro" panose="020B0503050000020004" pitchFamily="34" charset="77"/>
              </a:rPr>
              <a:t> </a:t>
            </a:r>
            <a:r>
              <a:rPr lang="en-GB" sz="2800" b="1" kern="1200" dirty="0" err="1">
                <a:solidFill>
                  <a:srgbClr val="16417F"/>
                </a:solidFill>
                <a:latin typeface="Real Head Pro" panose="020B0503050000020004" pitchFamily="34" charset="77"/>
                <a:ea typeface="Real Head Pro" panose="020B0503050000020004" pitchFamily="34" charset="77"/>
              </a:rPr>
              <a:t>használat</a:t>
            </a:r>
            <a:r>
              <a:rPr lang="en-GB" sz="2800" b="1" kern="1200" dirty="0">
                <a:solidFill>
                  <a:srgbClr val="16417F"/>
                </a:solidFill>
                <a:latin typeface="Real Head Pro" panose="020B0503050000020004" pitchFamily="34" charset="77"/>
                <a:ea typeface="Real Head Pro" panose="020B0503050000020004" pitchFamily="34" charset="77"/>
              </a:rPr>
              <a:t>, </a:t>
            </a:r>
            <a:r>
              <a:rPr lang="en-GB" sz="2800" b="1" kern="1200" dirty="0" err="1">
                <a:solidFill>
                  <a:srgbClr val="16417F"/>
                </a:solidFill>
                <a:latin typeface="Real Head Pro" panose="020B0503050000020004" pitchFamily="34" charset="77"/>
                <a:ea typeface="Real Head Pro" panose="020B0503050000020004" pitchFamily="34" charset="77"/>
              </a:rPr>
              <a:t>és</a:t>
            </a:r>
            <a:r>
              <a:rPr lang="en-GB" sz="2800" b="1" kern="1200" dirty="0">
                <a:solidFill>
                  <a:srgbClr val="16417F"/>
                </a:solidFill>
                <a:latin typeface="Real Head Pro" panose="020B0503050000020004" pitchFamily="34" charset="77"/>
                <a:ea typeface="Real Head Pro" panose="020B0503050000020004" pitchFamily="34" charset="77"/>
              </a:rPr>
              <a:t> </a:t>
            </a:r>
            <a:r>
              <a:rPr lang="en-GB" sz="2800" b="1" kern="1200" dirty="0" err="1">
                <a:solidFill>
                  <a:srgbClr val="16417F"/>
                </a:solidFill>
                <a:latin typeface="Real Head Pro" panose="020B0503050000020004" pitchFamily="34" charset="77"/>
                <a:ea typeface="Real Head Pro" panose="020B0503050000020004" pitchFamily="34" charset="77"/>
              </a:rPr>
              <a:t>mára</a:t>
            </a:r>
            <a:r>
              <a:rPr lang="en-GB" sz="2800" b="1" kern="1200" dirty="0">
                <a:solidFill>
                  <a:srgbClr val="16417F"/>
                </a:solidFill>
                <a:latin typeface="Real Head Pro" panose="020B0503050000020004" pitchFamily="34" charset="77"/>
                <a:ea typeface="Real Head Pro" panose="020B0503050000020004" pitchFamily="34" charset="77"/>
              </a:rPr>
              <a:t> </a:t>
            </a:r>
            <a:r>
              <a:rPr lang="en-GB" sz="2800" b="1" kern="1200" dirty="0" err="1">
                <a:solidFill>
                  <a:srgbClr val="16417F"/>
                </a:solidFill>
                <a:latin typeface="Real Head Pro" panose="020B0503050000020004" pitchFamily="34" charset="77"/>
                <a:ea typeface="Real Head Pro" panose="020B0503050000020004" pitchFamily="34" charset="77"/>
              </a:rPr>
              <a:t>eléri</a:t>
            </a:r>
            <a:r>
              <a:rPr lang="en-GB" sz="2800" b="1" kern="1200" dirty="0">
                <a:solidFill>
                  <a:srgbClr val="16417F"/>
                </a:solidFill>
                <a:latin typeface="Real Head Pro" panose="020B0503050000020004" pitchFamily="34" charset="77"/>
                <a:ea typeface="Real Head Pro" panose="020B0503050000020004" pitchFamily="34" charset="77"/>
              </a:rPr>
              <a:t> a 14 </a:t>
            </a:r>
            <a:r>
              <a:rPr lang="en-GB" sz="2800" b="1" kern="1200" dirty="0" err="1">
                <a:solidFill>
                  <a:srgbClr val="16417F"/>
                </a:solidFill>
                <a:latin typeface="Real Head Pro" panose="020B0503050000020004" pitchFamily="34" charset="77"/>
                <a:ea typeface="Real Head Pro" panose="020B0503050000020004" pitchFamily="34" charset="77"/>
              </a:rPr>
              <a:t>százalékot</a:t>
            </a:r>
            <a:r>
              <a:rPr lang="en-GB" sz="2800" b="1" kern="1200" dirty="0">
                <a:solidFill>
                  <a:srgbClr val="16417F"/>
                </a:solidFill>
                <a:latin typeface="Real Head Pro" panose="020B0503050000020004" pitchFamily="34" charset="77"/>
                <a:ea typeface="Real Head Pro" panose="020B0503050000020004" pitchFamily="34" charset="77"/>
              </a:rPr>
              <a:t>.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16417F"/>
              </a:solidFill>
              <a:effectLst/>
              <a:highlight>
                <a:srgbClr val="FFFF00"/>
              </a:highlight>
              <a:uLnTx/>
              <a:uFillTx/>
              <a:latin typeface="Real Head Pro" panose="020B0503050000020004" pitchFamily="34" charset="77"/>
              <a:ea typeface="Real Head Pro" panose="020B0503050000020004" pitchFamily="34" charset="77"/>
              <a:cs typeface="Inter" panose="020B0502030000000004" pitchFamily="34" charset="0"/>
            </a:endParaRP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D6C95061-CA7B-D186-AEA5-48773E38ED8D}"/>
              </a:ext>
            </a:extLst>
          </p:cNvPr>
          <p:cNvSpPr/>
          <p:nvPr/>
        </p:nvSpPr>
        <p:spPr>
          <a:xfrm>
            <a:off x="6299200" y="819923"/>
            <a:ext cx="5626100" cy="5297299"/>
          </a:xfrm>
          <a:prstGeom prst="rect">
            <a:avLst/>
          </a:prstGeom>
          <a:noFill/>
          <a:ln w="2857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096000" cy="634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0"/>
            <a:ext cx="6096000" cy="634365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10"/>
          <p:cNvSpPr txBox="1"/>
          <p:nvPr/>
        </p:nvSpPr>
        <p:spPr>
          <a:xfrm>
            <a:off x="2628603" y="2354893"/>
            <a:ext cx="6934794" cy="1158269"/>
          </a:xfrm>
          <a:prstGeom prst="rect">
            <a:avLst/>
          </a:prstGeom>
          <a:solidFill>
            <a:srgbClr val="E1AA61"/>
          </a:solidFill>
          <a:ln>
            <a:noFill/>
          </a:ln>
          <a:effectLst>
            <a:outerShdw blurRad="186314" dist="38100" dir="2700000" algn="tl" rotWithShape="0">
              <a:srgbClr val="000000">
                <a:alpha val="8862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ct val="100000"/>
              <a:buFont typeface="Noto Sans Symbols"/>
              <a:buNone/>
            </a:pPr>
            <a:r>
              <a:rPr lang="en-GB" sz="3200" b="1" dirty="0" err="1">
                <a:solidFill>
                  <a:srgbClr val="16417F"/>
                </a:solidFill>
              </a:rPr>
              <a:t>Úgy</a:t>
            </a:r>
            <a:r>
              <a:rPr lang="en-GB" sz="3200" b="1" dirty="0">
                <a:solidFill>
                  <a:srgbClr val="16417F"/>
                </a:solidFill>
              </a:rPr>
              <a:t> </a:t>
            </a:r>
            <a:r>
              <a:rPr lang="en-GB" sz="3200" b="1" dirty="0" err="1">
                <a:solidFill>
                  <a:srgbClr val="16417F"/>
                </a:solidFill>
              </a:rPr>
              <a:t>érzed</a:t>
            </a:r>
            <a:r>
              <a:rPr lang="en-GB" sz="3200" b="1" dirty="0">
                <a:solidFill>
                  <a:srgbClr val="16417F"/>
                </a:solidFill>
              </a:rPr>
              <a:t>, </a:t>
            </a:r>
            <a:r>
              <a:rPr lang="en-GB" sz="3200" b="1" dirty="0" err="1">
                <a:solidFill>
                  <a:srgbClr val="16417F"/>
                </a:solidFill>
              </a:rPr>
              <a:t>elvárás</a:t>
            </a:r>
            <a:r>
              <a:rPr lang="en-GB" sz="3200" b="1" dirty="0">
                <a:solidFill>
                  <a:srgbClr val="16417F"/>
                </a:solidFill>
              </a:rPr>
              <a:t> </a:t>
            </a:r>
            <a:r>
              <a:rPr lang="en-GB" sz="3200" b="1" dirty="0" err="1">
                <a:solidFill>
                  <a:srgbClr val="16417F"/>
                </a:solidFill>
              </a:rPr>
              <a:t>az</a:t>
            </a:r>
            <a:r>
              <a:rPr lang="en-GB" sz="3200" b="1" dirty="0">
                <a:solidFill>
                  <a:srgbClr val="16417F"/>
                </a:solidFill>
              </a:rPr>
              <a:t>, </a:t>
            </a:r>
            <a:r>
              <a:rPr lang="en-GB" sz="3200" b="1" dirty="0" err="1">
                <a:solidFill>
                  <a:srgbClr val="16417F"/>
                </a:solidFill>
              </a:rPr>
              <a:t>hogy</a:t>
            </a:r>
            <a:r>
              <a:rPr lang="en-GB" sz="3200" b="1" dirty="0">
                <a:solidFill>
                  <a:srgbClr val="16417F"/>
                </a:solidFill>
              </a:rPr>
              <a:t> </a:t>
            </a:r>
            <a:r>
              <a:rPr lang="en-GB" sz="3200" b="1" dirty="0" err="1">
                <a:solidFill>
                  <a:srgbClr val="16417F"/>
                </a:solidFill>
              </a:rPr>
              <a:t>lebarnulj</a:t>
            </a:r>
            <a:r>
              <a:rPr lang="en-GB" sz="3200" b="1" dirty="0">
                <a:solidFill>
                  <a:srgbClr val="16417F"/>
                </a:solidFill>
              </a:rPr>
              <a:t>?</a:t>
            </a:r>
            <a:endParaRPr sz="3200" b="1" i="0" u="none" strike="noStrike" cap="none" dirty="0">
              <a:solidFill>
                <a:srgbClr val="16417F"/>
              </a:solidFill>
            </a:endParaRPr>
          </a:p>
        </p:txBody>
      </p:sp>
      <p:grpSp>
        <p:nvGrpSpPr>
          <p:cNvPr id="294" name="Google Shape;294;p10"/>
          <p:cNvGrpSpPr/>
          <p:nvPr/>
        </p:nvGrpSpPr>
        <p:grpSpPr>
          <a:xfrm>
            <a:off x="0" y="5963478"/>
            <a:ext cx="12192000" cy="905044"/>
            <a:chOff x="0" y="5963478"/>
            <a:chExt cx="12192000" cy="905044"/>
          </a:xfrm>
        </p:grpSpPr>
        <p:sp>
          <p:nvSpPr>
            <p:cNvPr id="295" name="Google Shape;295;p10"/>
            <p:cNvSpPr/>
            <p:nvPr/>
          </p:nvSpPr>
          <p:spPr>
            <a:xfrm>
              <a:off x="0" y="6415668"/>
              <a:ext cx="12192000" cy="452854"/>
            </a:xfrm>
            <a:prstGeom prst="rect">
              <a:avLst/>
            </a:prstGeom>
            <a:solidFill>
              <a:srgbClr val="1641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10"/>
            <p:cNvSpPr/>
            <p:nvPr/>
          </p:nvSpPr>
          <p:spPr>
            <a:xfrm>
              <a:off x="0" y="6343650"/>
              <a:ext cx="12192000" cy="81479"/>
            </a:xfrm>
            <a:prstGeom prst="rect">
              <a:avLst/>
            </a:prstGeom>
            <a:solidFill>
              <a:srgbClr val="E1AA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7" name="Google Shape;297;p10"/>
            <p:cNvGrpSpPr/>
            <p:nvPr/>
          </p:nvGrpSpPr>
          <p:grpSpPr>
            <a:xfrm>
              <a:off x="11225930" y="5963478"/>
              <a:ext cx="646253" cy="646253"/>
              <a:chOff x="5534722" y="5472306"/>
              <a:chExt cx="1137425" cy="1137425"/>
            </a:xfrm>
          </p:grpSpPr>
          <p:sp>
            <p:nvSpPr>
              <p:cNvPr id="298" name="Google Shape;298;p10"/>
              <p:cNvSpPr/>
              <p:nvPr/>
            </p:nvSpPr>
            <p:spPr>
              <a:xfrm>
                <a:off x="5534722" y="5472306"/>
                <a:ext cx="1137425" cy="1137425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99" name="Google Shape;299;p10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5619968" y="5544329"/>
                <a:ext cx="952064" cy="9785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096000" cy="634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0"/>
            <a:ext cx="6096000" cy="634365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11"/>
          <p:cNvSpPr txBox="1"/>
          <p:nvPr/>
        </p:nvSpPr>
        <p:spPr>
          <a:xfrm>
            <a:off x="2766389" y="2466958"/>
            <a:ext cx="6934794" cy="858314"/>
          </a:xfrm>
          <a:prstGeom prst="rect">
            <a:avLst/>
          </a:prstGeom>
          <a:solidFill>
            <a:srgbClr val="E1AA61"/>
          </a:solidFill>
          <a:ln>
            <a:noFill/>
          </a:ln>
          <a:effectLst>
            <a:outerShdw blurRad="186314" dist="38100" dir="2700000" algn="tl" rotWithShape="0">
              <a:srgbClr val="000000">
                <a:alpha val="8862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ct val="100000"/>
              <a:buFont typeface="Noto Sans Symbols"/>
              <a:buNone/>
            </a:pPr>
            <a:r>
              <a:rPr lang="en-GB" sz="3600" b="1" dirty="0">
                <a:solidFill>
                  <a:srgbClr val="16417F"/>
                </a:solidFill>
              </a:rPr>
              <a:t>Az UV-</a:t>
            </a:r>
            <a:r>
              <a:rPr lang="en-GB" sz="3600" b="1" dirty="0" err="1">
                <a:solidFill>
                  <a:srgbClr val="16417F"/>
                </a:solidFill>
              </a:rPr>
              <a:t>sugárzás</a:t>
            </a:r>
            <a:r>
              <a:rPr lang="en-GB" sz="3600" b="1" dirty="0">
                <a:solidFill>
                  <a:srgbClr val="16417F"/>
                </a:solidFill>
              </a:rPr>
              <a:t> </a:t>
            </a:r>
            <a:r>
              <a:rPr lang="en-GB" sz="3600" b="1" dirty="0" err="1">
                <a:solidFill>
                  <a:srgbClr val="16417F"/>
                </a:solidFill>
              </a:rPr>
              <a:t>és</a:t>
            </a:r>
            <a:r>
              <a:rPr lang="en-GB" sz="3600" b="1" dirty="0">
                <a:solidFill>
                  <a:srgbClr val="16417F"/>
                </a:solidFill>
              </a:rPr>
              <a:t> a </a:t>
            </a:r>
            <a:r>
              <a:rPr lang="en-GB" sz="3600" b="1" dirty="0" err="1">
                <a:solidFill>
                  <a:srgbClr val="16417F"/>
                </a:solidFill>
              </a:rPr>
              <a:t>bőröd</a:t>
            </a:r>
            <a:endParaRPr b="1" dirty="0"/>
          </a:p>
        </p:txBody>
      </p:sp>
      <p:grpSp>
        <p:nvGrpSpPr>
          <p:cNvPr id="308" name="Google Shape;308;p11"/>
          <p:cNvGrpSpPr/>
          <p:nvPr/>
        </p:nvGrpSpPr>
        <p:grpSpPr>
          <a:xfrm>
            <a:off x="0" y="5963478"/>
            <a:ext cx="12192000" cy="905044"/>
            <a:chOff x="0" y="5963478"/>
            <a:chExt cx="12192000" cy="905044"/>
          </a:xfrm>
        </p:grpSpPr>
        <p:sp>
          <p:nvSpPr>
            <p:cNvPr id="309" name="Google Shape;309;p11"/>
            <p:cNvSpPr/>
            <p:nvPr/>
          </p:nvSpPr>
          <p:spPr>
            <a:xfrm>
              <a:off x="0" y="6415668"/>
              <a:ext cx="12192000" cy="452854"/>
            </a:xfrm>
            <a:prstGeom prst="rect">
              <a:avLst/>
            </a:prstGeom>
            <a:solidFill>
              <a:srgbClr val="1641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11"/>
            <p:cNvSpPr/>
            <p:nvPr/>
          </p:nvSpPr>
          <p:spPr>
            <a:xfrm>
              <a:off x="0" y="6343650"/>
              <a:ext cx="12192000" cy="81479"/>
            </a:xfrm>
            <a:prstGeom prst="rect">
              <a:avLst/>
            </a:prstGeom>
            <a:solidFill>
              <a:srgbClr val="E1AA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11" name="Google Shape;311;p11"/>
            <p:cNvGrpSpPr/>
            <p:nvPr/>
          </p:nvGrpSpPr>
          <p:grpSpPr>
            <a:xfrm>
              <a:off x="11225930" y="5963478"/>
              <a:ext cx="646253" cy="646253"/>
              <a:chOff x="5534722" y="5472306"/>
              <a:chExt cx="1137425" cy="1137425"/>
            </a:xfrm>
          </p:grpSpPr>
          <p:sp>
            <p:nvSpPr>
              <p:cNvPr id="312" name="Google Shape;312;p11"/>
              <p:cNvSpPr/>
              <p:nvPr/>
            </p:nvSpPr>
            <p:spPr>
              <a:xfrm>
                <a:off x="5534722" y="5472306"/>
                <a:ext cx="1137425" cy="1137425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13" name="Google Shape;313;p11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5619968" y="5544329"/>
                <a:ext cx="952064" cy="9785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" name="Google Shape;319;p12"/>
          <p:cNvGrpSpPr/>
          <p:nvPr/>
        </p:nvGrpSpPr>
        <p:grpSpPr>
          <a:xfrm>
            <a:off x="0" y="5963478"/>
            <a:ext cx="12192000" cy="905044"/>
            <a:chOff x="0" y="5963478"/>
            <a:chExt cx="12192000" cy="905044"/>
          </a:xfrm>
        </p:grpSpPr>
        <p:sp>
          <p:nvSpPr>
            <p:cNvPr id="320" name="Google Shape;320;p12"/>
            <p:cNvSpPr/>
            <p:nvPr/>
          </p:nvSpPr>
          <p:spPr>
            <a:xfrm>
              <a:off x="0" y="6415668"/>
              <a:ext cx="12192000" cy="452854"/>
            </a:xfrm>
            <a:prstGeom prst="rect">
              <a:avLst/>
            </a:prstGeom>
            <a:solidFill>
              <a:srgbClr val="1641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12"/>
            <p:cNvSpPr/>
            <p:nvPr/>
          </p:nvSpPr>
          <p:spPr>
            <a:xfrm>
              <a:off x="0" y="6343650"/>
              <a:ext cx="12192000" cy="81479"/>
            </a:xfrm>
            <a:prstGeom prst="rect">
              <a:avLst/>
            </a:prstGeom>
            <a:solidFill>
              <a:srgbClr val="E1AA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22" name="Google Shape;322;p12"/>
            <p:cNvGrpSpPr/>
            <p:nvPr/>
          </p:nvGrpSpPr>
          <p:grpSpPr>
            <a:xfrm>
              <a:off x="11225930" y="5963478"/>
              <a:ext cx="646253" cy="646253"/>
              <a:chOff x="5534722" y="5472306"/>
              <a:chExt cx="1137425" cy="1137425"/>
            </a:xfrm>
          </p:grpSpPr>
          <p:sp>
            <p:nvSpPr>
              <p:cNvPr id="323" name="Google Shape;323;p12"/>
              <p:cNvSpPr/>
              <p:nvPr/>
            </p:nvSpPr>
            <p:spPr>
              <a:xfrm>
                <a:off x="5534722" y="5472306"/>
                <a:ext cx="1137425" cy="1137425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24" name="Google Shape;324;p12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5619968" y="5544329"/>
                <a:ext cx="952064" cy="9785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325" name="Google Shape;32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Secondary-stats-video_HUN_45ec.mp4">
            <a:hlinkClick r:id="" action="ppaction://media"/>
            <a:extLst>
              <a:ext uri="{FF2B5EF4-FFF2-40B4-BE49-F238E27FC236}">
                <a16:creationId xmlns:a16="http://schemas.microsoft.com/office/drawing/2014/main" id="{20A9A32B-7B4D-A0F3-22ED-22119C3E628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25" y="0"/>
            <a:ext cx="1217295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32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3"/>
          <p:cNvSpPr/>
          <p:nvPr/>
        </p:nvSpPr>
        <p:spPr>
          <a:xfrm>
            <a:off x="6096000" y="4577654"/>
            <a:ext cx="6096000" cy="707578"/>
          </a:xfrm>
          <a:prstGeom prst="rect">
            <a:avLst/>
          </a:prstGeom>
          <a:solidFill>
            <a:srgbClr val="FBBDAE"/>
          </a:solidFill>
          <a:ln>
            <a:noFill/>
          </a:ln>
        </p:spPr>
        <p:txBody>
          <a:bodyPr spcFirstLastPara="1" wrap="square" lIns="180000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</a:rPr>
              <a:t>HÁMSZÖVET</a:t>
            </a:r>
            <a:endParaRPr/>
          </a:p>
        </p:txBody>
      </p:sp>
      <p:sp>
        <p:nvSpPr>
          <p:cNvPr id="332" name="Google Shape;332;p13"/>
          <p:cNvSpPr/>
          <p:nvPr/>
        </p:nvSpPr>
        <p:spPr>
          <a:xfrm rot="1007961">
            <a:off x="7067538" y="4440655"/>
            <a:ext cx="348407" cy="442757"/>
          </a:xfrm>
          <a:prstGeom prst="ellipse">
            <a:avLst/>
          </a:prstGeom>
          <a:solidFill>
            <a:schemeClr val="dk1">
              <a:alpha val="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3" name="Google Shape;333;p13" descr="Texture Skin People Images - Free Download on Freepik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1135" y="3876571"/>
            <a:ext cx="6096894" cy="699518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13"/>
          <p:cNvSpPr/>
          <p:nvPr/>
        </p:nvSpPr>
        <p:spPr>
          <a:xfrm>
            <a:off x="6100865" y="3870076"/>
            <a:ext cx="6096000" cy="707578"/>
          </a:xfrm>
          <a:prstGeom prst="rect">
            <a:avLst/>
          </a:prstGeom>
          <a:solidFill>
            <a:srgbClr val="DAA174">
              <a:alpha val="70588"/>
            </a:srgbClr>
          </a:solidFill>
          <a:ln>
            <a:noFill/>
          </a:ln>
        </p:spPr>
        <p:txBody>
          <a:bodyPr spcFirstLastPara="1" wrap="square" lIns="180000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</a:rPr>
              <a:t>BŐRFELSZÍN</a:t>
            </a:r>
            <a:endParaRPr/>
          </a:p>
        </p:txBody>
      </p:sp>
      <p:sp>
        <p:nvSpPr>
          <p:cNvPr id="335" name="Google Shape;335;p13"/>
          <p:cNvSpPr txBox="1"/>
          <p:nvPr/>
        </p:nvSpPr>
        <p:spPr>
          <a:xfrm>
            <a:off x="449766" y="575481"/>
            <a:ext cx="5404625" cy="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1AA61"/>
              </a:buClr>
              <a:buSzPts val="2000"/>
              <a:buFont typeface="Noto Sans Symbols"/>
              <a:buNone/>
            </a:pPr>
            <a:r>
              <a:rPr lang="en-GB" sz="2000" b="1" i="0" u="none" strike="noStrike" cap="none">
                <a:solidFill>
                  <a:srgbClr val="E1AA6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lang="en-GB" sz="2000" b="1">
                <a:solidFill>
                  <a:srgbClr val="E1AA61"/>
                </a:solidFill>
              </a:rPr>
              <a:t>udományos háttér</a:t>
            </a:r>
            <a:endParaRPr sz="2000" b="1" i="0" u="none" strike="noStrike" cap="none">
              <a:solidFill>
                <a:srgbClr val="E1AA6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13"/>
          <p:cNvSpPr txBox="1"/>
          <p:nvPr/>
        </p:nvSpPr>
        <p:spPr>
          <a:xfrm>
            <a:off x="449766" y="1094064"/>
            <a:ext cx="5047220" cy="480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Arial"/>
              <a:buNone/>
            </a:pPr>
            <a:r>
              <a:rPr lang="en-GB" dirty="0">
                <a:solidFill>
                  <a:srgbClr val="16417F"/>
                </a:solidFill>
              </a:rPr>
              <a:t>A Nap </a:t>
            </a:r>
            <a:r>
              <a:rPr lang="en-GB" dirty="0" err="1">
                <a:solidFill>
                  <a:srgbClr val="16417F"/>
                </a:solidFill>
              </a:rPr>
              <a:t>és</a:t>
            </a:r>
            <a:r>
              <a:rPr lang="en-GB" dirty="0">
                <a:solidFill>
                  <a:srgbClr val="16417F"/>
                </a:solidFill>
              </a:rPr>
              <a:t> a </a:t>
            </a:r>
            <a:r>
              <a:rPr lang="en-GB" dirty="0" err="1">
                <a:solidFill>
                  <a:srgbClr val="16417F"/>
                </a:solidFill>
              </a:rPr>
              <a:t>szoláriumok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egyaránt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kibocsátanak</a:t>
            </a:r>
            <a:r>
              <a:rPr lang="en-GB" dirty="0">
                <a:solidFill>
                  <a:srgbClr val="16417F"/>
                </a:solidFill>
              </a:rPr>
              <a:t> UV -</a:t>
            </a:r>
            <a:r>
              <a:rPr lang="en-GB" dirty="0" err="1">
                <a:solidFill>
                  <a:srgbClr val="16417F"/>
                </a:solidFill>
              </a:rPr>
              <a:t>sugárzást</a:t>
            </a:r>
            <a:endParaRPr dirty="0"/>
          </a:p>
        </p:txBody>
      </p:sp>
      <p:sp>
        <p:nvSpPr>
          <p:cNvPr id="337" name="Google Shape;337;p13"/>
          <p:cNvSpPr/>
          <p:nvPr/>
        </p:nvSpPr>
        <p:spPr>
          <a:xfrm>
            <a:off x="6096000" y="0"/>
            <a:ext cx="6096000" cy="14864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3"/>
          <p:cNvSpPr/>
          <p:nvPr/>
        </p:nvSpPr>
        <p:spPr>
          <a:xfrm>
            <a:off x="6096000" y="1486477"/>
            <a:ext cx="6096000" cy="699518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spcFirstLastPara="1" wrap="square" lIns="180000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lang="en-GB" sz="1200">
                <a:solidFill>
                  <a:schemeClr val="lt1"/>
                </a:solidFill>
              </a:rPr>
              <a:t>ZTRATOSZFÉRA</a:t>
            </a:r>
            <a:endParaRPr/>
          </a:p>
        </p:txBody>
      </p:sp>
      <p:sp>
        <p:nvSpPr>
          <p:cNvPr id="339" name="Google Shape;339;p13"/>
          <p:cNvSpPr/>
          <p:nvPr/>
        </p:nvSpPr>
        <p:spPr>
          <a:xfrm>
            <a:off x="6096000" y="2785873"/>
            <a:ext cx="6096000" cy="1084202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3"/>
          <p:cNvSpPr/>
          <p:nvPr/>
        </p:nvSpPr>
        <p:spPr>
          <a:xfrm>
            <a:off x="6096000" y="5285232"/>
            <a:ext cx="6096000" cy="1058418"/>
          </a:xfrm>
          <a:prstGeom prst="rect">
            <a:avLst/>
          </a:prstGeom>
          <a:solidFill>
            <a:srgbClr val="DB9792"/>
          </a:solidFill>
          <a:ln>
            <a:noFill/>
          </a:ln>
        </p:spPr>
        <p:txBody>
          <a:bodyPr spcFirstLastPara="1" wrap="square" lIns="180000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</a:rPr>
              <a:t>IRHARÉTEG</a:t>
            </a:r>
            <a:endParaRPr/>
          </a:p>
        </p:txBody>
      </p:sp>
      <p:sp>
        <p:nvSpPr>
          <p:cNvPr id="341" name="Google Shape;341;p13"/>
          <p:cNvSpPr/>
          <p:nvPr/>
        </p:nvSpPr>
        <p:spPr>
          <a:xfrm>
            <a:off x="6096000" y="2164723"/>
            <a:ext cx="6096000" cy="699518"/>
          </a:xfrm>
          <a:prstGeom prst="rect">
            <a:avLst/>
          </a:prstGeom>
          <a:solidFill>
            <a:srgbClr val="BBD6EE"/>
          </a:solidFill>
          <a:ln>
            <a:noFill/>
          </a:ln>
        </p:spPr>
        <p:txBody>
          <a:bodyPr spcFirstLastPara="1" wrap="square" lIns="180000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</a:rPr>
              <a:t>ÓZON</a:t>
            </a:r>
            <a:endParaRPr/>
          </a:p>
        </p:txBody>
      </p:sp>
      <p:sp>
        <p:nvSpPr>
          <p:cNvPr id="342" name="Google Shape;342;p13"/>
          <p:cNvSpPr/>
          <p:nvPr/>
        </p:nvSpPr>
        <p:spPr>
          <a:xfrm rot="5400000">
            <a:off x="7109850" y="932689"/>
            <a:ext cx="2487171" cy="786385"/>
          </a:xfrm>
          <a:prstGeom prst="homePlate">
            <a:avLst>
              <a:gd name="adj" fmla="val 34906"/>
            </a:avLst>
          </a:prstGeom>
          <a:gradFill>
            <a:gsLst>
              <a:gs pos="0">
                <a:srgbClr val="FFFFFF">
                  <a:alpha val="0"/>
                </a:srgbClr>
              </a:gs>
              <a:gs pos="55000">
                <a:srgbClr val="FFD966"/>
              </a:gs>
              <a:gs pos="100000">
                <a:srgbClr val="FFD966"/>
              </a:gs>
            </a:gsLst>
            <a:lin ang="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13"/>
          <p:cNvSpPr txBox="1"/>
          <p:nvPr/>
        </p:nvSpPr>
        <p:spPr>
          <a:xfrm>
            <a:off x="7960243" y="82282"/>
            <a:ext cx="786385" cy="2349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1641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1641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1641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1641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1641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1641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1641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1641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UVC</a:t>
            </a:r>
            <a:endParaRPr/>
          </a:p>
        </p:txBody>
      </p:sp>
      <p:sp>
        <p:nvSpPr>
          <p:cNvPr id="344" name="Google Shape;344;p13"/>
          <p:cNvSpPr/>
          <p:nvPr/>
        </p:nvSpPr>
        <p:spPr>
          <a:xfrm rot="5400000">
            <a:off x="6845882" y="2082671"/>
            <a:ext cx="4787128" cy="786383"/>
          </a:xfrm>
          <a:prstGeom prst="homePlate">
            <a:avLst>
              <a:gd name="adj" fmla="val 34906"/>
            </a:avLst>
          </a:prstGeom>
          <a:gradFill>
            <a:gsLst>
              <a:gs pos="0">
                <a:srgbClr val="FFFFFF">
                  <a:alpha val="0"/>
                </a:srgbClr>
              </a:gs>
              <a:gs pos="70004">
                <a:srgbClr val="FFA613"/>
              </a:gs>
              <a:gs pos="100000">
                <a:srgbClr val="FFA613"/>
              </a:gs>
            </a:gsLst>
            <a:lin ang="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13"/>
          <p:cNvSpPr txBox="1"/>
          <p:nvPr/>
        </p:nvSpPr>
        <p:spPr>
          <a:xfrm>
            <a:off x="8846248" y="82278"/>
            <a:ext cx="786383" cy="464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1641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UVB</a:t>
            </a:r>
            <a:endParaRPr/>
          </a:p>
        </p:txBody>
      </p:sp>
      <p:pic>
        <p:nvPicPr>
          <p:cNvPr id="346" name="Google Shape;346;p13" descr="Dim (Medium Sun) with solid fill"/>
          <p:cNvPicPr preferRelativeResize="0"/>
          <p:nvPr/>
        </p:nvPicPr>
        <p:blipFill rotWithShape="1">
          <a:blip r:embed="rId4">
            <a:alphaModFix/>
          </a:blip>
          <a:srcRect t="50000"/>
          <a:stretch/>
        </p:blipFill>
        <p:spPr>
          <a:xfrm>
            <a:off x="7498080" y="-2"/>
            <a:ext cx="3483864" cy="1741933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13"/>
          <p:cNvSpPr txBox="1"/>
          <p:nvPr/>
        </p:nvSpPr>
        <p:spPr>
          <a:xfrm>
            <a:off x="449766" y="4588849"/>
            <a:ext cx="4872000" cy="1061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Arial"/>
              <a:buNone/>
            </a:pPr>
            <a:r>
              <a:rPr lang="en-GB" b="1" dirty="0">
                <a:solidFill>
                  <a:srgbClr val="16417F"/>
                </a:solidFill>
              </a:rPr>
              <a:t>Az UV-</a:t>
            </a:r>
            <a:r>
              <a:rPr lang="en-GB" b="1" dirty="0" err="1">
                <a:solidFill>
                  <a:srgbClr val="16417F"/>
                </a:solidFill>
              </a:rPr>
              <a:t>sugárzás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tartósan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károsíthatja</a:t>
            </a:r>
            <a:r>
              <a:rPr lang="en-GB" b="1" dirty="0">
                <a:solidFill>
                  <a:srgbClr val="16417F"/>
                </a:solidFill>
              </a:rPr>
              <a:t> a </a:t>
            </a:r>
            <a:r>
              <a:rPr lang="en-GB" b="1" dirty="0" err="1">
                <a:solidFill>
                  <a:srgbClr val="16417F"/>
                </a:solidFill>
              </a:rPr>
              <a:t>bőrsejtekben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található</a:t>
            </a:r>
            <a:r>
              <a:rPr lang="en-GB" b="1" dirty="0">
                <a:solidFill>
                  <a:srgbClr val="16417F"/>
                </a:solidFill>
              </a:rPr>
              <a:t> DNS-t</a:t>
            </a:r>
            <a:r>
              <a:rPr lang="en-GB" sz="14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dirty="0">
              <a:solidFill>
                <a:srgbClr val="1641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Arial"/>
              <a:buNone/>
            </a:pPr>
            <a:r>
              <a:rPr lang="en-GB" sz="1400" dirty="0" err="1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Idővel</a:t>
            </a:r>
            <a:r>
              <a:rPr lang="en-GB" sz="14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400" dirty="0" err="1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ez</a:t>
            </a:r>
            <a:r>
              <a:rPr lang="en-GB" sz="14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GB" sz="1400" dirty="0" err="1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károsodás</a:t>
            </a:r>
            <a:r>
              <a:rPr lang="en-GB" sz="14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400" dirty="0" err="1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felhalmozódhat</a:t>
            </a:r>
            <a:r>
              <a:rPr lang="en-GB" sz="14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GB" sz="1400" dirty="0" err="1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ami</a:t>
            </a:r>
            <a:r>
              <a:rPr lang="en-GB" sz="14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GB" sz="1400" dirty="0" err="1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bőrsejtek</a:t>
            </a:r>
            <a:r>
              <a:rPr lang="en-GB" sz="14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400" dirty="0" err="1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egészséges</a:t>
            </a:r>
            <a:r>
              <a:rPr lang="en-GB" sz="14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400" dirty="0" err="1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működésének</a:t>
            </a:r>
            <a:r>
              <a:rPr lang="en-GB" sz="14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400" dirty="0" err="1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leállásához</a:t>
            </a:r>
            <a:r>
              <a:rPr lang="en-GB" sz="14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400" dirty="0" err="1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és</a:t>
            </a:r>
            <a:r>
              <a:rPr lang="en-GB" sz="14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400" dirty="0" err="1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bőrrákhoz</a:t>
            </a:r>
            <a:r>
              <a:rPr lang="en-GB" sz="14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 vezethet.</a:t>
            </a:r>
            <a:r>
              <a:rPr lang="en-GB" sz="1400" baseline="300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r>
              <a:rPr lang="en-GB" sz="14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  <p:sp>
        <p:nvSpPr>
          <p:cNvPr id="348" name="Google Shape;348;p13"/>
          <p:cNvSpPr txBox="1"/>
          <p:nvPr/>
        </p:nvSpPr>
        <p:spPr>
          <a:xfrm>
            <a:off x="562868" y="1556176"/>
            <a:ext cx="4766700" cy="276900"/>
          </a:xfrm>
          <a:prstGeom prst="rect">
            <a:avLst/>
          </a:prstGeom>
          <a:solidFill>
            <a:srgbClr val="16417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</a:rPr>
              <a:t>Kétféle UV- sugárzás létezik, amely hatással van a bőrödre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3"/>
          <p:cNvSpPr txBox="1"/>
          <p:nvPr/>
        </p:nvSpPr>
        <p:spPr>
          <a:xfrm>
            <a:off x="553588" y="1899542"/>
            <a:ext cx="2370199" cy="307777"/>
          </a:xfrm>
          <a:prstGeom prst="rect">
            <a:avLst/>
          </a:prstGeom>
          <a:solidFill>
            <a:srgbClr val="FFA61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UVB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3"/>
          <p:cNvSpPr txBox="1"/>
          <p:nvPr/>
        </p:nvSpPr>
        <p:spPr>
          <a:xfrm>
            <a:off x="2974078" y="1899393"/>
            <a:ext cx="2348623" cy="30777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UVA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3"/>
          <p:cNvSpPr/>
          <p:nvPr/>
        </p:nvSpPr>
        <p:spPr>
          <a:xfrm>
            <a:off x="553589" y="2215667"/>
            <a:ext cx="2373604" cy="2081431"/>
          </a:xfrm>
          <a:prstGeom prst="rect">
            <a:avLst/>
          </a:prstGeom>
          <a:solidFill>
            <a:srgbClr val="7F7F7F">
              <a:alpha val="9411"/>
            </a:srgbClr>
          </a:solidFill>
          <a:ln>
            <a:noFill/>
          </a:ln>
        </p:spPr>
        <p:txBody>
          <a:bodyPr spcFirstLastPara="1" wrap="square" lIns="180000" tIns="180000" rIns="180000" bIns="1800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Arial"/>
              <a:buNone/>
            </a:pPr>
            <a:r>
              <a:rPr lang="en-GB" dirty="0">
                <a:solidFill>
                  <a:srgbClr val="16417F"/>
                </a:solidFill>
              </a:rPr>
              <a:t>Az UVB-</a:t>
            </a:r>
            <a:r>
              <a:rPr lang="en-GB" dirty="0" err="1">
                <a:solidFill>
                  <a:srgbClr val="16417F"/>
                </a:solidFill>
              </a:rPr>
              <a:t>sugarak</a:t>
            </a:r>
            <a:r>
              <a:rPr lang="en-GB" dirty="0">
                <a:solidFill>
                  <a:srgbClr val="16417F"/>
                </a:solidFill>
              </a:rPr>
              <a:t> a </a:t>
            </a:r>
            <a:r>
              <a:rPr lang="en-GB" dirty="0" err="1">
                <a:solidFill>
                  <a:srgbClr val="16417F"/>
                </a:solidFill>
              </a:rPr>
              <a:t>bőr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felső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rétegét</a:t>
            </a:r>
            <a:r>
              <a:rPr lang="en-GB" dirty="0">
                <a:solidFill>
                  <a:srgbClr val="16417F"/>
                </a:solidFill>
              </a:rPr>
              <a:t>, a </a:t>
            </a:r>
            <a:r>
              <a:rPr lang="en-GB" dirty="0" err="1">
                <a:solidFill>
                  <a:srgbClr val="16417F"/>
                </a:solidFill>
              </a:rPr>
              <a:t>hámszövetet</a:t>
            </a:r>
            <a:r>
              <a:rPr lang="en-GB" dirty="0">
                <a:solidFill>
                  <a:srgbClr val="16417F"/>
                </a:solidFill>
              </a:rPr>
              <a:t> (epidermis) </a:t>
            </a:r>
            <a:r>
              <a:rPr lang="en-GB" dirty="0" err="1">
                <a:solidFill>
                  <a:srgbClr val="16417F"/>
                </a:solidFill>
              </a:rPr>
              <a:t>érik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el</a:t>
            </a:r>
            <a:r>
              <a:rPr lang="en-GB" dirty="0">
                <a:solidFill>
                  <a:srgbClr val="16417F"/>
                </a:solidFill>
              </a:rPr>
              <a:t>, </a:t>
            </a:r>
            <a:r>
              <a:rPr lang="en-GB" dirty="0" err="1">
                <a:solidFill>
                  <a:srgbClr val="16417F"/>
                </a:solidFill>
              </a:rPr>
              <a:t>és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ott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aktiválják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azokat</a:t>
            </a:r>
            <a:r>
              <a:rPr lang="en-GB" dirty="0">
                <a:solidFill>
                  <a:srgbClr val="16417F"/>
                </a:solidFill>
              </a:rPr>
              <a:t> a </a:t>
            </a:r>
            <a:r>
              <a:rPr lang="en-GB" dirty="0" err="1">
                <a:solidFill>
                  <a:srgbClr val="16417F"/>
                </a:solidFill>
              </a:rPr>
              <a:t>sejteket</a:t>
            </a:r>
            <a:r>
              <a:rPr lang="en-GB" dirty="0">
                <a:solidFill>
                  <a:srgbClr val="16417F"/>
                </a:solidFill>
              </a:rPr>
              <a:t>, </a:t>
            </a:r>
            <a:r>
              <a:rPr lang="en-GB" dirty="0" err="1">
                <a:solidFill>
                  <a:srgbClr val="16417F"/>
                </a:solidFill>
              </a:rPr>
              <a:t>amelyek</a:t>
            </a:r>
            <a:r>
              <a:rPr lang="en-GB" dirty="0">
                <a:solidFill>
                  <a:srgbClr val="16417F"/>
                </a:solidFill>
              </a:rPr>
              <a:t> a melanin </a:t>
            </a:r>
            <a:r>
              <a:rPr lang="en-GB" dirty="0" err="1">
                <a:solidFill>
                  <a:srgbClr val="16417F"/>
                </a:solidFill>
              </a:rPr>
              <a:t>nevű</a:t>
            </a:r>
            <a:r>
              <a:rPr lang="en-GB" dirty="0">
                <a:solidFill>
                  <a:srgbClr val="16417F"/>
                </a:solidFill>
              </a:rPr>
              <a:t>, </a:t>
            </a:r>
            <a:r>
              <a:rPr lang="en-GB" dirty="0" err="1">
                <a:solidFill>
                  <a:srgbClr val="16417F"/>
                </a:solidFill>
              </a:rPr>
              <a:t>bőrszínért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és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barnaságért</a:t>
            </a:r>
            <a:r>
              <a:rPr lang="en-GB" dirty="0">
                <a:solidFill>
                  <a:srgbClr val="16417F"/>
                </a:solidFill>
              </a:rPr>
              <a:t> is </a:t>
            </a:r>
            <a:r>
              <a:rPr lang="en-GB" dirty="0" err="1">
                <a:solidFill>
                  <a:srgbClr val="16417F"/>
                </a:solidFill>
              </a:rPr>
              <a:t>felelős</a:t>
            </a:r>
            <a:r>
              <a:rPr lang="en-GB" dirty="0">
                <a:solidFill>
                  <a:srgbClr val="16417F"/>
                </a:solidFill>
              </a:rPr>
              <a:t> pigmented </a:t>
            </a:r>
            <a:r>
              <a:rPr lang="en-GB" dirty="0" err="1">
                <a:solidFill>
                  <a:srgbClr val="16417F"/>
                </a:solidFill>
              </a:rPr>
              <a:t>termelik</a:t>
            </a:r>
            <a:r>
              <a:rPr lang="en-GB" dirty="0">
                <a:solidFill>
                  <a:srgbClr val="16417F"/>
                </a:solidFill>
              </a:rPr>
              <a:t>. </a:t>
            </a:r>
            <a:endParaRPr sz="1400" i="0" u="none" strike="noStrike" cap="none" dirty="0">
              <a:solidFill>
                <a:srgbClr val="16417F"/>
              </a:solidFill>
            </a:endParaRPr>
          </a:p>
        </p:txBody>
      </p:sp>
      <p:sp>
        <p:nvSpPr>
          <p:cNvPr id="352" name="Google Shape;352;p13"/>
          <p:cNvSpPr/>
          <p:nvPr/>
        </p:nvSpPr>
        <p:spPr>
          <a:xfrm>
            <a:off x="2974077" y="2215668"/>
            <a:ext cx="2348700" cy="2081400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txBody>
          <a:bodyPr spcFirstLastPara="1" wrap="square" lIns="180000" tIns="180000" rIns="180000" bIns="1800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Arial"/>
              <a:buNone/>
            </a:pPr>
            <a:r>
              <a:rPr lang="en-GB" dirty="0">
                <a:solidFill>
                  <a:srgbClr val="16417F"/>
                </a:solidFill>
              </a:rPr>
              <a:t>Az UVA-</a:t>
            </a:r>
            <a:r>
              <a:rPr lang="en-GB" dirty="0" err="1">
                <a:solidFill>
                  <a:srgbClr val="16417F"/>
                </a:solidFill>
              </a:rPr>
              <a:t>sugarak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áthatolnak</a:t>
            </a:r>
            <a:r>
              <a:rPr lang="en-GB" dirty="0">
                <a:solidFill>
                  <a:srgbClr val="16417F"/>
                </a:solidFill>
              </a:rPr>
              <a:t> a </a:t>
            </a:r>
            <a:r>
              <a:rPr lang="en-GB" dirty="0" err="1">
                <a:solidFill>
                  <a:srgbClr val="16417F"/>
                </a:solidFill>
              </a:rPr>
              <a:t>bőr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felső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rétegén</a:t>
            </a:r>
            <a:r>
              <a:rPr lang="en-GB" dirty="0">
                <a:solidFill>
                  <a:srgbClr val="16417F"/>
                </a:solidFill>
              </a:rPr>
              <a:t>, </a:t>
            </a:r>
            <a:r>
              <a:rPr lang="en-GB" dirty="0" err="1">
                <a:solidFill>
                  <a:srgbClr val="16417F"/>
                </a:solidFill>
              </a:rPr>
              <a:t>és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elérik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az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alsó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irharéteget</a:t>
            </a:r>
            <a:r>
              <a:rPr lang="en-GB" dirty="0">
                <a:solidFill>
                  <a:srgbClr val="16417F"/>
                </a:solidFill>
              </a:rPr>
              <a:t> (</a:t>
            </a:r>
            <a:r>
              <a:rPr lang="en-GB" dirty="0" err="1">
                <a:solidFill>
                  <a:srgbClr val="16417F"/>
                </a:solidFill>
              </a:rPr>
              <a:t>dermisz</a:t>
            </a:r>
            <a:r>
              <a:rPr lang="en-GB" dirty="0">
                <a:solidFill>
                  <a:srgbClr val="16417F"/>
                </a:solidFill>
              </a:rPr>
              <a:t>). Ott </a:t>
            </a:r>
            <a:r>
              <a:rPr lang="en-GB" dirty="0" err="1">
                <a:solidFill>
                  <a:srgbClr val="16417F"/>
                </a:solidFill>
              </a:rPr>
              <a:t>pedig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károsítják</a:t>
            </a:r>
            <a:r>
              <a:rPr lang="en-GB" dirty="0">
                <a:solidFill>
                  <a:srgbClr val="16417F"/>
                </a:solidFill>
              </a:rPr>
              <a:t> a </a:t>
            </a:r>
            <a:r>
              <a:rPr lang="en-GB" dirty="0" err="1">
                <a:solidFill>
                  <a:srgbClr val="16417F"/>
                </a:solidFill>
              </a:rPr>
              <a:t>kötőszövetet</a:t>
            </a:r>
            <a:r>
              <a:rPr lang="en-GB" dirty="0">
                <a:solidFill>
                  <a:srgbClr val="16417F"/>
                </a:solidFill>
              </a:rPr>
              <a:t>,. </a:t>
            </a:r>
            <a:r>
              <a:rPr lang="en-GB" dirty="0" err="1">
                <a:solidFill>
                  <a:srgbClr val="16417F"/>
                </a:solidFill>
              </a:rPr>
              <a:t>Ez</a:t>
            </a:r>
            <a:r>
              <a:rPr lang="en-GB" dirty="0">
                <a:solidFill>
                  <a:srgbClr val="16417F"/>
                </a:solidFill>
              </a:rPr>
              <a:t> korai </a:t>
            </a:r>
            <a:r>
              <a:rPr lang="en-GB" dirty="0" err="1">
                <a:solidFill>
                  <a:srgbClr val="16417F"/>
                </a:solidFill>
              </a:rPr>
              <a:t>öregedést</a:t>
            </a:r>
            <a:r>
              <a:rPr lang="en-GB" dirty="0">
                <a:solidFill>
                  <a:srgbClr val="16417F"/>
                </a:solidFill>
              </a:rPr>
              <a:t>, </a:t>
            </a:r>
            <a:r>
              <a:rPr lang="en-GB" dirty="0" err="1">
                <a:solidFill>
                  <a:srgbClr val="16417F"/>
                </a:solidFill>
              </a:rPr>
              <a:t>ráncokat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és</a:t>
            </a:r>
            <a:r>
              <a:rPr lang="en-GB" dirty="0">
                <a:solidFill>
                  <a:srgbClr val="16417F"/>
                </a:solidFill>
              </a:rPr>
              <a:t> a </a:t>
            </a:r>
            <a:r>
              <a:rPr lang="en-GB" dirty="0" err="1">
                <a:solidFill>
                  <a:srgbClr val="16417F"/>
                </a:solidFill>
              </a:rPr>
              <a:t>bőr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tónusának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elvesztését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okozza</a:t>
            </a:r>
            <a:r>
              <a:rPr lang="en-GB" dirty="0">
                <a:solidFill>
                  <a:srgbClr val="16417F"/>
                </a:solidFill>
              </a:rPr>
              <a:t>.</a:t>
            </a:r>
            <a:endParaRPr dirty="0"/>
          </a:p>
        </p:txBody>
      </p:sp>
      <p:sp>
        <p:nvSpPr>
          <p:cNvPr id="353" name="Google Shape;353;p13"/>
          <p:cNvSpPr/>
          <p:nvPr/>
        </p:nvSpPr>
        <p:spPr>
          <a:xfrm rot="-1433741">
            <a:off x="6944628" y="5589966"/>
            <a:ext cx="709040" cy="846068"/>
          </a:xfrm>
          <a:prstGeom prst="ellipse">
            <a:avLst/>
          </a:prstGeom>
          <a:solidFill>
            <a:schemeClr val="dk1">
              <a:alpha val="392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3"/>
          <p:cNvSpPr/>
          <p:nvPr/>
        </p:nvSpPr>
        <p:spPr>
          <a:xfrm rot="1007961">
            <a:off x="7769582" y="4831200"/>
            <a:ext cx="675613" cy="858572"/>
          </a:xfrm>
          <a:prstGeom prst="ellipse">
            <a:avLst/>
          </a:prstGeom>
          <a:solidFill>
            <a:schemeClr val="dk1">
              <a:alpha val="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3"/>
          <p:cNvSpPr/>
          <p:nvPr/>
        </p:nvSpPr>
        <p:spPr>
          <a:xfrm rot="-995709">
            <a:off x="8883811" y="5937885"/>
            <a:ext cx="505719" cy="599396"/>
          </a:xfrm>
          <a:prstGeom prst="ellipse">
            <a:avLst/>
          </a:prstGeom>
          <a:solidFill>
            <a:schemeClr val="dk1">
              <a:alpha val="11764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3"/>
          <p:cNvSpPr txBox="1"/>
          <p:nvPr/>
        </p:nvSpPr>
        <p:spPr>
          <a:xfrm>
            <a:off x="7459420" y="4670679"/>
            <a:ext cx="1336500" cy="523200"/>
          </a:xfrm>
          <a:prstGeom prst="rect">
            <a:avLst/>
          </a:prstGeom>
          <a:solidFill>
            <a:srgbClr val="FFA614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GB" b="1">
                <a:solidFill>
                  <a:schemeClr val="lt1"/>
                </a:solidFill>
              </a:rPr>
              <a:t>ÉGÉS</a:t>
            </a:r>
            <a:r>
              <a:rPr lang="en-GB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/ </a:t>
            </a:r>
            <a:r>
              <a:rPr lang="en-GB" b="1">
                <a:solidFill>
                  <a:schemeClr val="lt1"/>
                </a:solidFill>
              </a:rPr>
              <a:t>BARNULÁS</a:t>
            </a:r>
            <a:endParaRPr/>
          </a:p>
        </p:txBody>
      </p:sp>
      <p:sp>
        <p:nvSpPr>
          <p:cNvPr id="357" name="Google Shape;357;p13"/>
          <p:cNvSpPr txBox="1"/>
          <p:nvPr/>
        </p:nvSpPr>
        <p:spPr>
          <a:xfrm>
            <a:off x="7459420" y="5637872"/>
            <a:ext cx="1336542" cy="30777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GB" b="1">
                <a:solidFill>
                  <a:srgbClr val="FFFFFF"/>
                </a:solidFill>
              </a:rPr>
              <a:t>ÖREGEDÉS</a:t>
            </a:r>
            <a:endParaRPr/>
          </a:p>
        </p:txBody>
      </p:sp>
      <p:sp>
        <p:nvSpPr>
          <p:cNvPr id="358" name="Google Shape;358;p13"/>
          <p:cNvSpPr/>
          <p:nvPr/>
        </p:nvSpPr>
        <p:spPr>
          <a:xfrm rot="934829">
            <a:off x="9559950" y="4709233"/>
            <a:ext cx="1430162" cy="1528051"/>
          </a:xfrm>
          <a:prstGeom prst="ellipse">
            <a:avLst/>
          </a:prstGeom>
          <a:solidFill>
            <a:schemeClr val="dk1">
              <a:alpha val="5098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3"/>
          <p:cNvSpPr/>
          <p:nvPr/>
        </p:nvSpPr>
        <p:spPr>
          <a:xfrm rot="5400000">
            <a:off x="7300340" y="2515180"/>
            <a:ext cx="5652151" cy="786383"/>
          </a:xfrm>
          <a:prstGeom prst="homePlate">
            <a:avLst>
              <a:gd name="adj" fmla="val 34906"/>
            </a:avLst>
          </a:prstGeom>
          <a:gradFill>
            <a:gsLst>
              <a:gs pos="0">
                <a:srgbClr val="FFFFFF">
                  <a:alpha val="0"/>
                </a:srgbClr>
              </a:gs>
              <a:gs pos="55000">
                <a:srgbClr val="FF0000"/>
              </a:gs>
              <a:gs pos="100000">
                <a:srgbClr val="FF0000"/>
              </a:gs>
            </a:gsLst>
            <a:lin ang="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13"/>
          <p:cNvSpPr txBox="1"/>
          <p:nvPr/>
        </p:nvSpPr>
        <p:spPr>
          <a:xfrm>
            <a:off x="9733209" y="82291"/>
            <a:ext cx="786383" cy="5514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UVA</a:t>
            </a:r>
            <a:endParaRPr/>
          </a:p>
        </p:txBody>
      </p:sp>
      <p:sp>
        <p:nvSpPr>
          <p:cNvPr id="361" name="Google Shape;361;p13"/>
          <p:cNvSpPr/>
          <p:nvPr/>
        </p:nvSpPr>
        <p:spPr>
          <a:xfrm rot="1470538">
            <a:off x="11228768" y="5548308"/>
            <a:ext cx="782095" cy="700912"/>
          </a:xfrm>
          <a:prstGeom prst="ellipse">
            <a:avLst/>
          </a:prstGeom>
          <a:solidFill>
            <a:schemeClr val="dk1">
              <a:alpha val="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2" name="Google Shape;362;p13"/>
          <p:cNvCxnSpPr/>
          <p:nvPr/>
        </p:nvCxnSpPr>
        <p:spPr>
          <a:xfrm rot="10800000" flipH="1">
            <a:off x="8795962" y="5772558"/>
            <a:ext cx="3354748" cy="6318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dash"/>
            <a:miter lim="800000"/>
            <a:headEnd type="none" w="sm" len="sm"/>
            <a:tailEnd type="none" w="sm" len="sm"/>
          </a:ln>
        </p:spPr>
      </p:cxnSp>
      <p:grpSp>
        <p:nvGrpSpPr>
          <p:cNvPr id="363" name="Google Shape;363;p13"/>
          <p:cNvGrpSpPr/>
          <p:nvPr/>
        </p:nvGrpSpPr>
        <p:grpSpPr>
          <a:xfrm>
            <a:off x="0" y="5963478"/>
            <a:ext cx="12192000" cy="905044"/>
            <a:chOff x="0" y="5963478"/>
            <a:chExt cx="12192000" cy="905044"/>
          </a:xfrm>
        </p:grpSpPr>
        <p:sp>
          <p:nvSpPr>
            <p:cNvPr id="364" name="Google Shape;364;p13"/>
            <p:cNvSpPr/>
            <p:nvPr/>
          </p:nvSpPr>
          <p:spPr>
            <a:xfrm>
              <a:off x="0" y="6415668"/>
              <a:ext cx="12192000" cy="452854"/>
            </a:xfrm>
            <a:prstGeom prst="rect">
              <a:avLst/>
            </a:prstGeom>
            <a:solidFill>
              <a:srgbClr val="1641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13"/>
            <p:cNvSpPr/>
            <p:nvPr/>
          </p:nvSpPr>
          <p:spPr>
            <a:xfrm>
              <a:off x="0" y="6343650"/>
              <a:ext cx="12192000" cy="81479"/>
            </a:xfrm>
            <a:prstGeom prst="rect">
              <a:avLst/>
            </a:prstGeom>
            <a:solidFill>
              <a:srgbClr val="E1AA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66" name="Google Shape;366;p13"/>
            <p:cNvGrpSpPr/>
            <p:nvPr/>
          </p:nvGrpSpPr>
          <p:grpSpPr>
            <a:xfrm>
              <a:off x="11225930" y="5963478"/>
              <a:ext cx="646253" cy="646253"/>
              <a:chOff x="5534722" y="5472306"/>
              <a:chExt cx="1137425" cy="1137425"/>
            </a:xfrm>
          </p:grpSpPr>
          <p:sp>
            <p:nvSpPr>
              <p:cNvPr id="367" name="Google Shape;367;p13"/>
              <p:cNvSpPr/>
              <p:nvPr/>
            </p:nvSpPr>
            <p:spPr>
              <a:xfrm>
                <a:off x="5534722" y="5472306"/>
                <a:ext cx="1137425" cy="1137425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68" name="Google Shape;368;p13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5619968" y="5544329"/>
                <a:ext cx="952064" cy="9785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69" name="Google Shape;369;p13"/>
          <p:cNvSpPr/>
          <p:nvPr/>
        </p:nvSpPr>
        <p:spPr>
          <a:xfrm rot="1854625">
            <a:off x="11417081" y="4666690"/>
            <a:ext cx="476019" cy="572757"/>
          </a:xfrm>
          <a:prstGeom prst="ellipse">
            <a:avLst/>
          </a:prstGeom>
          <a:solidFill>
            <a:schemeClr val="dk1">
              <a:alpha val="784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0" name="Google Shape;370;p13"/>
          <p:cNvCxnSpPr>
            <a:endCxn id="331" idx="3"/>
          </p:cNvCxnSpPr>
          <p:nvPr/>
        </p:nvCxnSpPr>
        <p:spPr>
          <a:xfrm rot="10800000" flipH="1">
            <a:off x="8837400" y="4931443"/>
            <a:ext cx="3354600" cy="630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371" name="Google Shape;371;p13"/>
          <p:cNvSpPr/>
          <p:nvPr/>
        </p:nvSpPr>
        <p:spPr>
          <a:xfrm rot="-3951825">
            <a:off x="8955265" y="5151840"/>
            <a:ext cx="281187" cy="333273"/>
          </a:xfrm>
          <a:prstGeom prst="ellipse">
            <a:avLst/>
          </a:prstGeom>
          <a:solidFill>
            <a:schemeClr val="dk1">
              <a:alpha val="1294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4"/>
          <p:cNvSpPr txBox="1"/>
          <p:nvPr/>
        </p:nvSpPr>
        <p:spPr>
          <a:xfrm>
            <a:off x="449765" y="1094064"/>
            <a:ext cx="4957200" cy="4694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 err="1">
                <a:solidFill>
                  <a:schemeClr val="tx1"/>
                </a:solidFill>
              </a:rPr>
              <a:t>Egyetlen</a:t>
            </a:r>
            <a:r>
              <a:rPr lang="en-GB" dirty="0">
                <a:solidFill>
                  <a:srgbClr val="16417F"/>
                </a:solidFill>
              </a:rPr>
              <a:t> ……………………   ……</a:t>
            </a:r>
            <a:r>
              <a:rPr lang="en-GB" sz="14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dirty="0">
                <a:solidFill>
                  <a:srgbClr val="182743"/>
                </a:solidFill>
                <a:effectLst/>
                <a:latin typeface="Real Head Pro" panose="020B0503050000020004" pitchFamily="34" charset="0"/>
              </a:rPr>
              <a:t>éves kor előtt, mintegy 60%-kal  növelheti a bőrrák kialakulásának kockázatát.</a:t>
            </a:r>
            <a:r>
              <a:rPr lang="hu-HU" baseline="30000" dirty="0">
                <a:solidFill>
                  <a:srgbClr val="182743"/>
                </a:solidFill>
                <a:effectLst/>
                <a:latin typeface="Real Head Pro" panose="020B0503050000020004" pitchFamily="34" charset="0"/>
              </a:rPr>
              <a:t>1</a:t>
            </a:r>
          </a:p>
          <a:p>
            <a:pPr>
              <a:lnSpc>
                <a:spcPct val="130000"/>
              </a:lnSpc>
              <a:buClr>
                <a:srgbClr val="16417F"/>
              </a:buClr>
              <a:buSzPts val="1400"/>
            </a:pPr>
            <a:endParaRPr lang="hu-HU" dirty="0">
              <a:solidFill>
                <a:srgbClr val="16417F"/>
              </a:solidFill>
            </a:endParaRPr>
          </a:p>
          <a:p>
            <a:pPr>
              <a:lnSpc>
                <a:spcPct val="130000"/>
              </a:lnSpc>
              <a:buClr>
                <a:srgbClr val="16417F"/>
              </a:buClr>
              <a:buSzPts val="1400"/>
            </a:pPr>
            <a:r>
              <a:rPr lang="hu-HU" dirty="0">
                <a:solidFill>
                  <a:schemeClr val="tx1"/>
                </a:solidFill>
              </a:rPr>
              <a:t>Ha ........................................ .... éves kor előtt, 18%-kal nagyobb valószínűséggel alakul ki gyanús bőrelváltozás felnőttkorban</a:t>
            </a:r>
            <a:r>
              <a:rPr lang="hu-HU" sz="140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hu-HU" sz="1400" baseline="300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</a:p>
          <a:p>
            <a:pPr>
              <a:lnSpc>
                <a:spcPct val="130000"/>
              </a:lnSpc>
              <a:buClr>
                <a:srgbClr val="16417F"/>
              </a:buClr>
              <a:buSzPts val="1400"/>
            </a:pPr>
            <a:endParaRPr lang="hu-HU" sz="1400" baseline="300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30000"/>
              </a:lnSpc>
              <a:buClr>
                <a:srgbClr val="16417F"/>
              </a:buClr>
              <a:buSzPts val="1400"/>
            </a:pPr>
            <a:r>
              <a:rPr lang="en-GB" dirty="0">
                <a:solidFill>
                  <a:schemeClr val="tx1"/>
                </a:solidFill>
              </a:rPr>
              <a:t>Az …………….. </a:t>
            </a:r>
            <a:r>
              <a:rPr lang="en-GB" dirty="0" err="1">
                <a:solidFill>
                  <a:schemeClr val="tx1"/>
                </a:solidFill>
              </a:rPr>
              <a:t>aktinikus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keratózist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okozhat</a:t>
            </a:r>
            <a:r>
              <a:rPr lang="en-GB" dirty="0">
                <a:solidFill>
                  <a:schemeClr val="tx1"/>
                </a:solidFill>
              </a:rPr>
              <a:t>. A </a:t>
            </a:r>
            <a:r>
              <a:rPr lang="en-GB" dirty="0" err="1">
                <a:solidFill>
                  <a:schemeClr val="tx1"/>
                </a:solidFill>
              </a:rPr>
              <a:t>laphámsejtes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karcinóma</a:t>
            </a:r>
            <a:r>
              <a:rPr lang="en-GB" dirty="0">
                <a:solidFill>
                  <a:schemeClr val="tx1"/>
                </a:solidFill>
              </a:rPr>
              <a:t> (</a:t>
            </a:r>
            <a:r>
              <a:rPr lang="en-GB" dirty="0" err="1">
                <a:solidFill>
                  <a:schemeClr val="tx1"/>
                </a:solidFill>
              </a:rPr>
              <a:t>egy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bőrrák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típus</a:t>
            </a:r>
            <a:r>
              <a:rPr lang="en-GB" dirty="0">
                <a:solidFill>
                  <a:schemeClr val="tx1"/>
                </a:solidFill>
              </a:rPr>
              <a:t>) 60%-a </a:t>
            </a:r>
            <a:r>
              <a:rPr lang="en-GB" dirty="0" err="1">
                <a:solidFill>
                  <a:schemeClr val="tx1"/>
                </a:solidFill>
              </a:rPr>
              <a:t>aktinikus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keratózisból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fejlődik</a:t>
            </a:r>
            <a:r>
              <a:rPr lang="en-GB" dirty="0">
                <a:solidFill>
                  <a:schemeClr val="tx1"/>
                </a:solidFill>
              </a:rPr>
              <a:t> ki</a:t>
            </a:r>
            <a:r>
              <a:rPr lang="en-GB" sz="1400" dirty="0">
                <a:solidFill>
                  <a:schemeClr val="tx1"/>
                </a:solidFill>
              </a:rPr>
              <a:t>.</a:t>
            </a:r>
            <a:r>
              <a:rPr lang="en-GB" sz="1400" baseline="300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lang="en-GB" sz="140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30000"/>
              </a:lnSpc>
              <a:buClr>
                <a:srgbClr val="16417F"/>
              </a:buClr>
              <a:buSzPts val="1400"/>
            </a:pPr>
            <a:endParaRPr lang="hu-HU" dirty="0">
              <a:solidFill>
                <a:schemeClr val="tx1"/>
              </a:solidFill>
            </a:endParaRPr>
          </a:p>
          <a:p>
            <a:pPr>
              <a:lnSpc>
                <a:spcPct val="130000"/>
              </a:lnSpc>
              <a:buClr>
                <a:srgbClr val="16417F"/>
              </a:buClr>
              <a:buSzPts val="1400"/>
            </a:pPr>
            <a:r>
              <a:rPr lang="en-GB" dirty="0">
                <a:solidFill>
                  <a:schemeClr val="tx1"/>
                </a:solidFill>
              </a:rPr>
              <a:t>Az </a:t>
            </a:r>
            <a:r>
              <a:rPr lang="en-GB" dirty="0" err="1">
                <a:solidFill>
                  <a:schemeClr val="tx1"/>
                </a:solidFill>
              </a:rPr>
              <a:t>emberek</a:t>
            </a:r>
            <a:r>
              <a:rPr lang="en-GB" dirty="0">
                <a:solidFill>
                  <a:schemeClr val="tx1"/>
                </a:solidFill>
              </a:rPr>
              <a:t> 57%-a </a:t>
            </a:r>
            <a:r>
              <a:rPr lang="en-GB" dirty="0" err="1">
                <a:solidFill>
                  <a:schemeClr val="tx1"/>
                </a:solidFill>
              </a:rPr>
              <a:t>megbánja</a:t>
            </a:r>
            <a:r>
              <a:rPr lang="en-GB" dirty="0">
                <a:solidFill>
                  <a:schemeClr val="tx1"/>
                </a:solidFill>
              </a:rPr>
              <a:t>, </a:t>
            </a:r>
            <a:r>
              <a:rPr lang="en-GB" dirty="0" err="1">
                <a:solidFill>
                  <a:schemeClr val="tx1"/>
                </a:solidFill>
              </a:rPr>
              <a:t>hogy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korábban</a:t>
            </a:r>
            <a:r>
              <a:rPr lang="en-GB" dirty="0">
                <a:solidFill>
                  <a:schemeClr val="tx1"/>
                </a:solidFill>
              </a:rPr>
              <a:t> ……………</a:t>
            </a:r>
          </a:p>
          <a:p>
            <a:pPr>
              <a:lnSpc>
                <a:spcPct val="130000"/>
              </a:lnSpc>
              <a:buClr>
                <a:srgbClr val="16417F"/>
              </a:buClr>
              <a:buSzPts val="1400"/>
            </a:pPr>
            <a:r>
              <a:rPr lang="en-GB" sz="14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……………. …………………….</a:t>
            </a:r>
            <a:r>
              <a:rPr lang="en-GB" sz="1400" baseline="300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lang="en-GB" dirty="0">
              <a:solidFill>
                <a:schemeClr val="tx1"/>
              </a:solidFill>
            </a:endParaRPr>
          </a:p>
          <a:p>
            <a:pPr>
              <a:lnSpc>
                <a:spcPct val="130000"/>
              </a:lnSpc>
              <a:buClr>
                <a:srgbClr val="16417F"/>
              </a:buClr>
              <a:buSzPts val="1400"/>
            </a:pPr>
            <a:endParaRPr lang="hu-HU" dirty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Arial"/>
              <a:buNone/>
            </a:pPr>
            <a:r>
              <a:rPr lang="en-GB" dirty="0">
                <a:solidFill>
                  <a:schemeClr val="tx1"/>
                </a:solidFill>
              </a:rPr>
              <a:t>A </a:t>
            </a:r>
            <a:r>
              <a:rPr lang="en-GB" dirty="0" err="1">
                <a:solidFill>
                  <a:schemeClr val="tx1"/>
                </a:solidFill>
              </a:rPr>
              <a:t>túl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sok</a:t>
            </a:r>
            <a:r>
              <a:rPr lang="en-GB" dirty="0">
                <a:solidFill>
                  <a:schemeClr val="tx1"/>
                </a:solidFill>
              </a:rPr>
              <a:t> nap korai </a:t>
            </a:r>
            <a:r>
              <a:rPr lang="en-GB" dirty="0" err="1">
                <a:solidFill>
                  <a:schemeClr val="tx1"/>
                </a:solidFill>
              </a:rPr>
              <a:t>bőröregedést</a:t>
            </a:r>
            <a:r>
              <a:rPr lang="en-GB" dirty="0">
                <a:solidFill>
                  <a:schemeClr val="tx1"/>
                </a:solidFill>
              </a:rPr>
              <a:t> (</a:t>
            </a:r>
            <a:r>
              <a:rPr lang="en-GB" dirty="0" err="1">
                <a:solidFill>
                  <a:schemeClr val="tx1"/>
                </a:solidFill>
              </a:rPr>
              <a:t>photoageing</a:t>
            </a:r>
            <a:r>
              <a:rPr lang="en-GB" dirty="0">
                <a:solidFill>
                  <a:schemeClr val="tx1"/>
                </a:solidFill>
              </a:rPr>
              <a:t>) </a:t>
            </a:r>
            <a:r>
              <a:rPr lang="en-GB" dirty="0" err="1">
                <a:solidFill>
                  <a:schemeClr val="tx1"/>
                </a:solidFill>
              </a:rPr>
              <a:t>okozhat</a:t>
            </a:r>
            <a:r>
              <a:rPr lang="en-GB" dirty="0">
                <a:solidFill>
                  <a:schemeClr val="tx1"/>
                </a:solidFill>
              </a:rPr>
              <a:t>, </a:t>
            </a:r>
            <a:r>
              <a:rPr lang="en-GB" dirty="0" err="1">
                <a:solidFill>
                  <a:schemeClr val="tx1"/>
                </a:solidFill>
              </a:rPr>
              <a:t>például</a:t>
            </a:r>
            <a:r>
              <a:rPr lang="en-GB" dirty="0">
                <a:solidFill>
                  <a:schemeClr val="tx1"/>
                </a:solidFill>
              </a:rPr>
              <a:t> .................... </a:t>
            </a:r>
            <a:r>
              <a:rPr lang="en-GB" dirty="0" err="1">
                <a:solidFill>
                  <a:schemeClr val="tx1"/>
                </a:solidFill>
              </a:rPr>
              <a:t>vagy</a:t>
            </a:r>
            <a:r>
              <a:rPr lang="en-GB" dirty="0">
                <a:solidFill>
                  <a:schemeClr val="tx1"/>
                </a:solidFill>
              </a:rPr>
              <a:t> ……………..</a:t>
            </a:r>
            <a:r>
              <a:rPr lang="en-GB" sz="1400" b="0" i="0" u="none" strike="noStrike" cap="none" baseline="300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378" name="Google Shape;37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5999" y="3163005"/>
            <a:ext cx="3070237" cy="3175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6743"/>
            <a:ext cx="3070237" cy="3161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66237" y="6743"/>
            <a:ext cx="3025764" cy="3193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66237" y="3163006"/>
            <a:ext cx="3025763" cy="3175286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14"/>
          <p:cNvSpPr txBox="1"/>
          <p:nvPr/>
        </p:nvSpPr>
        <p:spPr>
          <a:xfrm>
            <a:off x="449766" y="575481"/>
            <a:ext cx="5404625" cy="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1AA61"/>
              </a:buClr>
              <a:buSzPts val="2000"/>
              <a:buFont typeface="Noto Sans Symbols"/>
              <a:buNone/>
            </a:pPr>
            <a:r>
              <a:rPr lang="en-GB" sz="2000" b="1">
                <a:solidFill>
                  <a:srgbClr val="E1AA61"/>
                </a:solidFill>
              </a:rPr>
              <a:t>A bőrödre mehet!</a:t>
            </a:r>
            <a:endParaRPr/>
          </a:p>
        </p:txBody>
      </p:sp>
      <p:sp>
        <p:nvSpPr>
          <p:cNvPr id="383" name="Google Shape;383;p14"/>
          <p:cNvSpPr/>
          <p:nvPr/>
        </p:nvSpPr>
        <p:spPr>
          <a:xfrm>
            <a:off x="6299092" y="215591"/>
            <a:ext cx="2639506" cy="2713464"/>
          </a:xfrm>
          <a:prstGeom prst="rect">
            <a:avLst/>
          </a:prstGeom>
          <a:solidFill>
            <a:srgbClr val="E1AA61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</p:txBody>
      </p:sp>
      <p:grpSp>
        <p:nvGrpSpPr>
          <p:cNvPr id="384" name="Google Shape;384;p14"/>
          <p:cNvGrpSpPr/>
          <p:nvPr/>
        </p:nvGrpSpPr>
        <p:grpSpPr>
          <a:xfrm>
            <a:off x="0" y="5963478"/>
            <a:ext cx="12192000" cy="905044"/>
            <a:chOff x="0" y="5963478"/>
            <a:chExt cx="12192000" cy="905044"/>
          </a:xfrm>
        </p:grpSpPr>
        <p:sp>
          <p:nvSpPr>
            <p:cNvPr id="385" name="Google Shape;385;p14"/>
            <p:cNvSpPr/>
            <p:nvPr/>
          </p:nvSpPr>
          <p:spPr>
            <a:xfrm>
              <a:off x="0" y="6415668"/>
              <a:ext cx="12192000" cy="452854"/>
            </a:xfrm>
            <a:prstGeom prst="rect">
              <a:avLst/>
            </a:prstGeom>
            <a:solidFill>
              <a:srgbClr val="1641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14"/>
            <p:cNvSpPr/>
            <p:nvPr/>
          </p:nvSpPr>
          <p:spPr>
            <a:xfrm>
              <a:off x="0" y="6343650"/>
              <a:ext cx="12192000" cy="81479"/>
            </a:xfrm>
            <a:prstGeom prst="rect">
              <a:avLst/>
            </a:prstGeom>
            <a:solidFill>
              <a:srgbClr val="E1AA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87" name="Google Shape;387;p14"/>
            <p:cNvGrpSpPr/>
            <p:nvPr/>
          </p:nvGrpSpPr>
          <p:grpSpPr>
            <a:xfrm>
              <a:off x="11225930" y="5963478"/>
              <a:ext cx="646253" cy="646253"/>
              <a:chOff x="5534722" y="5472306"/>
              <a:chExt cx="1137425" cy="1137425"/>
            </a:xfrm>
          </p:grpSpPr>
          <p:sp>
            <p:nvSpPr>
              <p:cNvPr id="388" name="Google Shape;388;p14"/>
              <p:cNvSpPr/>
              <p:nvPr/>
            </p:nvSpPr>
            <p:spPr>
              <a:xfrm>
                <a:off x="5534722" y="5472306"/>
                <a:ext cx="1137425" cy="1137425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89" name="Google Shape;389;p14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5619968" y="5544329"/>
                <a:ext cx="952064" cy="9785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00" name="Google Shape;400;p14"/>
          <p:cNvSpPr/>
          <p:nvPr/>
        </p:nvSpPr>
        <p:spPr>
          <a:xfrm>
            <a:off x="9354526" y="215591"/>
            <a:ext cx="2639506" cy="2713464"/>
          </a:xfrm>
          <a:prstGeom prst="rect">
            <a:avLst/>
          </a:prstGeom>
          <a:solidFill>
            <a:srgbClr val="16417F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</p:txBody>
      </p:sp>
      <p:sp>
        <p:nvSpPr>
          <p:cNvPr id="401" name="Google Shape;401;p14"/>
          <p:cNvSpPr/>
          <p:nvPr/>
        </p:nvSpPr>
        <p:spPr>
          <a:xfrm>
            <a:off x="6299092" y="3404840"/>
            <a:ext cx="2639506" cy="2713464"/>
          </a:xfrm>
          <a:prstGeom prst="rect">
            <a:avLst/>
          </a:prstGeom>
          <a:solidFill>
            <a:srgbClr val="16417F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</p:txBody>
      </p:sp>
      <p:sp>
        <p:nvSpPr>
          <p:cNvPr id="402" name="Google Shape;402;p14"/>
          <p:cNvSpPr/>
          <p:nvPr/>
        </p:nvSpPr>
        <p:spPr>
          <a:xfrm>
            <a:off x="9354526" y="3404840"/>
            <a:ext cx="2639506" cy="2713464"/>
          </a:xfrm>
          <a:prstGeom prst="rect">
            <a:avLst/>
          </a:prstGeom>
          <a:solidFill>
            <a:srgbClr val="E1AA61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Google Shape;40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5999" y="3163005"/>
            <a:ext cx="3070237" cy="3175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6743"/>
            <a:ext cx="3070237" cy="3161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66237" y="6743"/>
            <a:ext cx="3025764" cy="3193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66237" y="3163006"/>
            <a:ext cx="3025763" cy="3175286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15"/>
          <p:cNvSpPr txBox="1"/>
          <p:nvPr/>
        </p:nvSpPr>
        <p:spPr>
          <a:xfrm>
            <a:off x="503066" y="542881"/>
            <a:ext cx="5404500" cy="4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1AA61"/>
              </a:buClr>
              <a:buSzPts val="2000"/>
              <a:buFont typeface="Noto Sans Symbols"/>
              <a:buNone/>
            </a:pPr>
            <a:r>
              <a:rPr lang="en-GB" sz="2000" b="1" dirty="0">
                <a:solidFill>
                  <a:srgbClr val="E1AA61"/>
                </a:solidFill>
              </a:rPr>
              <a:t>Az UV-</a:t>
            </a:r>
            <a:r>
              <a:rPr lang="en-GB" sz="2000" b="1" dirty="0" err="1">
                <a:solidFill>
                  <a:srgbClr val="E1AA61"/>
                </a:solidFill>
              </a:rPr>
              <a:t>sugárzás</a:t>
            </a:r>
            <a:r>
              <a:rPr lang="en-GB" sz="2000" b="1" dirty="0">
                <a:solidFill>
                  <a:srgbClr val="E1AA61"/>
                </a:solidFill>
              </a:rPr>
              <a:t> </a:t>
            </a:r>
            <a:r>
              <a:rPr lang="en-GB" sz="2000" b="1" dirty="0" err="1">
                <a:solidFill>
                  <a:srgbClr val="E1AA61"/>
                </a:solidFill>
              </a:rPr>
              <a:t>hatása</a:t>
            </a:r>
            <a:r>
              <a:rPr lang="en-GB" sz="2000" b="1" dirty="0">
                <a:solidFill>
                  <a:srgbClr val="E1AA61"/>
                </a:solidFill>
              </a:rPr>
              <a:t> a </a:t>
            </a:r>
            <a:r>
              <a:rPr lang="en-GB" sz="2000" b="1" dirty="0" err="1">
                <a:solidFill>
                  <a:srgbClr val="E1AA61"/>
                </a:solidFill>
              </a:rPr>
              <a:t>bőrödre</a:t>
            </a:r>
            <a:endParaRPr dirty="0"/>
          </a:p>
        </p:txBody>
      </p:sp>
      <p:sp>
        <p:nvSpPr>
          <p:cNvPr id="413" name="Google Shape;413;p15"/>
          <p:cNvSpPr txBox="1"/>
          <p:nvPr/>
        </p:nvSpPr>
        <p:spPr>
          <a:xfrm>
            <a:off x="449765" y="1094064"/>
            <a:ext cx="4957200" cy="5075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Arial"/>
              <a:buNone/>
            </a:pPr>
            <a:r>
              <a:rPr lang="en-GB" dirty="0" err="1">
                <a:solidFill>
                  <a:srgbClr val="16417F"/>
                </a:solidFill>
              </a:rPr>
              <a:t>Egyetlen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szoláriumozás</a:t>
            </a:r>
            <a:r>
              <a:rPr lang="en-GB" b="1" dirty="0">
                <a:solidFill>
                  <a:srgbClr val="16417F"/>
                </a:solidFill>
              </a:rPr>
              <a:t> 35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éves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kor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előtt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közel</a:t>
            </a:r>
            <a:r>
              <a:rPr lang="en-GB" dirty="0">
                <a:solidFill>
                  <a:srgbClr val="16417F"/>
                </a:solidFill>
              </a:rPr>
              <a:t> 60%-</a:t>
            </a:r>
            <a:r>
              <a:rPr lang="en-GB" dirty="0" err="1">
                <a:solidFill>
                  <a:srgbClr val="16417F"/>
                </a:solidFill>
              </a:rPr>
              <a:t>kal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növelheti</a:t>
            </a:r>
            <a:r>
              <a:rPr lang="en-GB" dirty="0">
                <a:solidFill>
                  <a:srgbClr val="16417F"/>
                </a:solidFill>
              </a:rPr>
              <a:t> a </a:t>
            </a:r>
            <a:r>
              <a:rPr lang="en-GB" dirty="0" err="1">
                <a:solidFill>
                  <a:srgbClr val="16417F"/>
                </a:solidFill>
              </a:rPr>
              <a:t>bőrrák</a:t>
            </a:r>
            <a:r>
              <a:rPr lang="en-GB" dirty="0">
                <a:solidFill>
                  <a:srgbClr val="16417F"/>
                </a:solidFill>
              </a:rPr>
              <a:t> kockázatát.</a:t>
            </a:r>
            <a:r>
              <a:rPr lang="en-GB" sz="1400" baseline="300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Arial"/>
              <a:buNone/>
            </a:pPr>
            <a:endParaRPr lang="en-GB" baseline="30000" dirty="0">
              <a:solidFill>
                <a:srgbClr val="16417F"/>
              </a:solidFill>
            </a:endParaRPr>
          </a:p>
          <a:p>
            <a:pPr>
              <a:lnSpc>
                <a:spcPct val="130000"/>
              </a:lnSpc>
              <a:buClr>
                <a:srgbClr val="16417F"/>
              </a:buClr>
              <a:buSzPts val="1400"/>
            </a:pPr>
            <a:r>
              <a:rPr lang="hu-HU" dirty="0">
                <a:solidFill>
                  <a:srgbClr val="16417F"/>
                </a:solidFill>
              </a:rPr>
              <a:t>Ha </a:t>
            </a:r>
            <a:r>
              <a:rPr lang="hu-HU" b="1" dirty="0">
                <a:solidFill>
                  <a:srgbClr val="16417F"/>
                </a:solidFill>
              </a:rPr>
              <a:t>súlyosan leégsz</a:t>
            </a:r>
            <a:r>
              <a:rPr lang="hu-HU" dirty="0">
                <a:solidFill>
                  <a:srgbClr val="16417F"/>
                </a:solidFill>
              </a:rPr>
              <a:t> </a:t>
            </a:r>
            <a:r>
              <a:rPr lang="hu-HU" b="1" dirty="0">
                <a:solidFill>
                  <a:srgbClr val="16417F"/>
                </a:solidFill>
              </a:rPr>
              <a:t>18 </a:t>
            </a:r>
            <a:r>
              <a:rPr lang="hu-HU" dirty="0">
                <a:solidFill>
                  <a:srgbClr val="16417F"/>
                </a:solidFill>
              </a:rPr>
              <a:t>éves kor előtt, 18%-kal nagyobb valószínűséggel alakul ki gyanús bőrelváltozás felnőttkorban</a:t>
            </a:r>
            <a:r>
              <a:rPr lang="hu-HU" sz="1400" i="0" u="none" strike="noStrike" cap="none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hu-HU" sz="1400" baseline="300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</a:p>
          <a:p>
            <a:pPr>
              <a:lnSpc>
                <a:spcPct val="130000"/>
              </a:lnSpc>
              <a:buClr>
                <a:srgbClr val="16417F"/>
              </a:buClr>
              <a:buSzPts val="1400"/>
            </a:pPr>
            <a:endParaRPr lang="hu-HU" sz="1400" baseline="30000" dirty="0">
              <a:solidFill>
                <a:srgbClr val="16417F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30000"/>
              </a:lnSpc>
              <a:buClr>
                <a:srgbClr val="16417F"/>
              </a:buClr>
              <a:buSzPts val="1400"/>
            </a:pPr>
            <a:r>
              <a:rPr lang="en-GB" dirty="0">
                <a:solidFill>
                  <a:srgbClr val="16417F"/>
                </a:solidFill>
              </a:rPr>
              <a:t>Az </a:t>
            </a:r>
            <a:r>
              <a:rPr lang="en-GB" b="1" dirty="0">
                <a:solidFill>
                  <a:srgbClr val="16417F"/>
                </a:solidFill>
              </a:rPr>
              <a:t>UV-</a:t>
            </a:r>
            <a:r>
              <a:rPr lang="en-GB" b="1" dirty="0" err="1">
                <a:solidFill>
                  <a:srgbClr val="16417F"/>
                </a:solidFill>
              </a:rPr>
              <a:t>sugárzás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aktinikus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keratózist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okozhat</a:t>
            </a:r>
            <a:r>
              <a:rPr lang="en-GB" dirty="0">
                <a:solidFill>
                  <a:srgbClr val="16417F"/>
                </a:solidFill>
              </a:rPr>
              <a:t>. A </a:t>
            </a:r>
            <a:r>
              <a:rPr lang="en-GB" dirty="0" err="1">
                <a:solidFill>
                  <a:srgbClr val="16417F"/>
                </a:solidFill>
              </a:rPr>
              <a:t>laphámsejtes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karcinóma</a:t>
            </a:r>
            <a:r>
              <a:rPr lang="en-GB" dirty="0">
                <a:solidFill>
                  <a:srgbClr val="16417F"/>
                </a:solidFill>
              </a:rPr>
              <a:t> (</a:t>
            </a:r>
            <a:r>
              <a:rPr lang="en-GB" dirty="0" err="1">
                <a:solidFill>
                  <a:srgbClr val="16417F"/>
                </a:solidFill>
              </a:rPr>
              <a:t>egy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bőrrák-típus</a:t>
            </a:r>
            <a:r>
              <a:rPr lang="en-GB" dirty="0">
                <a:solidFill>
                  <a:srgbClr val="16417F"/>
                </a:solidFill>
              </a:rPr>
              <a:t>) 60%-a </a:t>
            </a:r>
            <a:r>
              <a:rPr lang="en-GB" dirty="0" err="1">
                <a:solidFill>
                  <a:srgbClr val="16417F"/>
                </a:solidFill>
              </a:rPr>
              <a:t>aktinikus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keratózisból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fejlődik</a:t>
            </a:r>
            <a:r>
              <a:rPr lang="en-GB" dirty="0">
                <a:solidFill>
                  <a:srgbClr val="16417F"/>
                </a:solidFill>
              </a:rPr>
              <a:t> ki</a:t>
            </a:r>
            <a:r>
              <a:rPr lang="en-GB" sz="1400" dirty="0">
                <a:solidFill>
                  <a:srgbClr val="16417F"/>
                </a:solidFill>
              </a:rPr>
              <a:t>.</a:t>
            </a:r>
            <a:r>
              <a:rPr lang="en-GB" sz="1400" baseline="300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lang="en-GB" sz="1400" i="0" u="none" strike="noStrike" cap="none" dirty="0">
              <a:solidFill>
                <a:srgbClr val="16417F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30000"/>
              </a:lnSpc>
              <a:buClr>
                <a:srgbClr val="16417F"/>
              </a:buClr>
              <a:buSzPts val="1400"/>
            </a:pPr>
            <a:endParaRPr lang="hu-HU" dirty="0"/>
          </a:p>
          <a:p>
            <a:pPr>
              <a:lnSpc>
                <a:spcPct val="130000"/>
              </a:lnSpc>
              <a:buClr>
                <a:srgbClr val="16417F"/>
              </a:buClr>
              <a:buSzPts val="1400"/>
            </a:pPr>
            <a:r>
              <a:rPr lang="en-GB" dirty="0">
                <a:solidFill>
                  <a:srgbClr val="16417F"/>
                </a:solidFill>
              </a:rPr>
              <a:t>Az </a:t>
            </a:r>
            <a:r>
              <a:rPr lang="en-GB" dirty="0" err="1">
                <a:solidFill>
                  <a:srgbClr val="16417F"/>
                </a:solidFill>
              </a:rPr>
              <a:t>emberek</a:t>
            </a:r>
            <a:r>
              <a:rPr lang="en-GB" dirty="0">
                <a:solidFill>
                  <a:srgbClr val="16417F"/>
                </a:solidFill>
              </a:rPr>
              <a:t> 57%-a </a:t>
            </a:r>
            <a:r>
              <a:rPr lang="en-GB" dirty="0" err="1">
                <a:solidFill>
                  <a:srgbClr val="16417F"/>
                </a:solidFill>
              </a:rPr>
              <a:t>megbánja</a:t>
            </a:r>
            <a:r>
              <a:rPr lang="en-GB" dirty="0">
                <a:solidFill>
                  <a:srgbClr val="16417F"/>
                </a:solidFill>
              </a:rPr>
              <a:t>, </a:t>
            </a:r>
            <a:r>
              <a:rPr lang="en-GB" dirty="0" err="1">
                <a:solidFill>
                  <a:srgbClr val="16417F"/>
                </a:solidFill>
              </a:rPr>
              <a:t>hogy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korábban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nem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védte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magát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jobban</a:t>
            </a:r>
            <a:r>
              <a:rPr lang="en-GB" b="1" dirty="0">
                <a:solidFill>
                  <a:srgbClr val="16417F"/>
                </a:solidFill>
              </a:rPr>
              <a:t> a naptól</a:t>
            </a:r>
            <a:r>
              <a:rPr lang="en-GB" sz="14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GB" sz="1400" baseline="300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lang="en-GB" dirty="0"/>
          </a:p>
          <a:p>
            <a:pPr>
              <a:lnSpc>
                <a:spcPct val="130000"/>
              </a:lnSpc>
              <a:buClr>
                <a:srgbClr val="16417F"/>
              </a:buClr>
              <a:buSzPts val="1400"/>
            </a:pPr>
            <a:endParaRPr lang="hu-HU" dirty="0"/>
          </a:p>
          <a:p>
            <a:pPr marL="0" marR="0" lvl="0" indent="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Arial"/>
              <a:buNone/>
            </a:pPr>
            <a:r>
              <a:rPr lang="en-GB" dirty="0">
                <a:solidFill>
                  <a:srgbClr val="16417F"/>
                </a:solidFill>
              </a:rPr>
              <a:t>A </a:t>
            </a:r>
            <a:r>
              <a:rPr lang="en-GB" dirty="0" err="1">
                <a:solidFill>
                  <a:srgbClr val="16417F"/>
                </a:solidFill>
              </a:rPr>
              <a:t>túl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sok</a:t>
            </a:r>
            <a:r>
              <a:rPr lang="en-GB" dirty="0">
                <a:solidFill>
                  <a:srgbClr val="16417F"/>
                </a:solidFill>
              </a:rPr>
              <a:t> nap korai </a:t>
            </a:r>
            <a:r>
              <a:rPr lang="en-GB" dirty="0" err="1">
                <a:solidFill>
                  <a:srgbClr val="16417F"/>
                </a:solidFill>
              </a:rPr>
              <a:t>bőröregedést</a:t>
            </a:r>
            <a:r>
              <a:rPr lang="en-GB" dirty="0">
                <a:solidFill>
                  <a:srgbClr val="16417F"/>
                </a:solidFill>
              </a:rPr>
              <a:t> (</a:t>
            </a:r>
            <a:r>
              <a:rPr lang="en-GB" dirty="0" err="1">
                <a:solidFill>
                  <a:srgbClr val="16417F"/>
                </a:solidFill>
              </a:rPr>
              <a:t>photoageing</a:t>
            </a:r>
            <a:r>
              <a:rPr lang="en-GB" dirty="0">
                <a:solidFill>
                  <a:srgbClr val="16417F"/>
                </a:solidFill>
              </a:rPr>
              <a:t>) </a:t>
            </a:r>
            <a:r>
              <a:rPr lang="en-GB" dirty="0" err="1">
                <a:solidFill>
                  <a:srgbClr val="16417F"/>
                </a:solidFill>
              </a:rPr>
              <a:t>okozhat</a:t>
            </a:r>
            <a:r>
              <a:rPr lang="en-GB" dirty="0">
                <a:solidFill>
                  <a:srgbClr val="16417F"/>
                </a:solidFill>
              </a:rPr>
              <a:t>, </a:t>
            </a:r>
            <a:r>
              <a:rPr lang="en-GB" dirty="0" err="1">
                <a:solidFill>
                  <a:srgbClr val="16417F"/>
                </a:solidFill>
              </a:rPr>
              <a:t>például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ráncokat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vagy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sötét</a:t>
            </a:r>
            <a:r>
              <a:rPr lang="en-GB" b="1" dirty="0">
                <a:solidFill>
                  <a:srgbClr val="16417F"/>
                </a:solidFill>
              </a:rPr>
              <a:t> foltokat</a:t>
            </a:r>
            <a:r>
              <a:rPr lang="en-GB" sz="1400" b="0" i="0" u="none" strike="noStrike" cap="none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GB" sz="1400" b="0" i="0" u="none" strike="noStrike" cap="none" baseline="300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lang="en-GB" dirty="0"/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aseline="30000" dirty="0">
              <a:solidFill>
                <a:srgbClr val="1641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aseline="30000" dirty="0">
              <a:solidFill>
                <a:srgbClr val="1641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1" baseline="30000" dirty="0">
              <a:solidFill>
                <a:srgbClr val="1641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4" name="Google Shape;414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99093" y="215592"/>
            <a:ext cx="2625535" cy="2713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369329" y="215591"/>
            <a:ext cx="2624704" cy="2688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299091" y="3402313"/>
            <a:ext cx="2625537" cy="2669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1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369328" y="3409358"/>
            <a:ext cx="2624704" cy="26701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8" name="Google Shape;418;p15"/>
          <p:cNvGrpSpPr/>
          <p:nvPr/>
        </p:nvGrpSpPr>
        <p:grpSpPr>
          <a:xfrm>
            <a:off x="0" y="5963478"/>
            <a:ext cx="12192000" cy="905044"/>
            <a:chOff x="0" y="5963478"/>
            <a:chExt cx="12192000" cy="905044"/>
          </a:xfrm>
        </p:grpSpPr>
        <p:sp>
          <p:nvSpPr>
            <p:cNvPr id="419" name="Google Shape;419;p15"/>
            <p:cNvSpPr/>
            <p:nvPr/>
          </p:nvSpPr>
          <p:spPr>
            <a:xfrm>
              <a:off x="0" y="6415668"/>
              <a:ext cx="12192000" cy="452854"/>
            </a:xfrm>
            <a:prstGeom prst="rect">
              <a:avLst/>
            </a:prstGeom>
            <a:solidFill>
              <a:srgbClr val="1641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15"/>
            <p:cNvSpPr/>
            <p:nvPr/>
          </p:nvSpPr>
          <p:spPr>
            <a:xfrm>
              <a:off x="0" y="6343650"/>
              <a:ext cx="12192000" cy="81479"/>
            </a:xfrm>
            <a:prstGeom prst="rect">
              <a:avLst/>
            </a:prstGeom>
            <a:solidFill>
              <a:srgbClr val="E1AA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21" name="Google Shape;421;p15"/>
            <p:cNvGrpSpPr/>
            <p:nvPr/>
          </p:nvGrpSpPr>
          <p:grpSpPr>
            <a:xfrm>
              <a:off x="11225930" y="5963478"/>
              <a:ext cx="646253" cy="646253"/>
              <a:chOff x="5534722" y="5472306"/>
              <a:chExt cx="1137425" cy="1137425"/>
            </a:xfrm>
          </p:grpSpPr>
          <p:sp>
            <p:nvSpPr>
              <p:cNvPr id="422" name="Google Shape;422;p15"/>
              <p:cNvSpPr/>
              <p:nvPr/>
            </p:nvSpPr>
            <p:spPr>
              <a:xfrm>
                <a:off x="5534722" y="5472306"/>
                <a:ext cx="1137425" cy="1137425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23" name="Google Shape;423;p15"/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5619968" y="5544329"/>
                <a:ext cx="952064" cy="9785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24" name="Google Shape;424;p15"/>
          <p:cNvSpPr/>
          <p:nvPr/>
        </p:nvSpPr>
        <p:spPr>
          <a:xfrm>
            <a:off x="6299092" y="215591"/>
            <a:ext cx="2639506" cy="426861"/>
          </a:xfrm>
          <a:prstGeom prst="rect">
            <a:avLst/>
          </a:prstGeom>
          <a:solidFill>
            <a:srgbClr val="E1AA61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</a:rPr>
              <a:t>NAPÉGÉS</a:t>
            </a:r>
            <a:endParaRPr/>
          </a:p>
        </p:txBody>
      </p:sp>
      <p:sp>
        <p:nvSpPr>
          <p:cNvPr id="425" name="Google Shape;425;p15"/>
          <p:cNvSpPr/>
          <p:nvPr/>
        </p:nvSpPr>
        <p:spPr>
          <a:xfrm>
            <a:off x="9354526" y="215591"/>
            <a:ext cx="2639506" cy="426861"/>
          </a:xfrm>
          <a:prstGeom prst="rect">
            <a:avLst/>
          </a:prstGeom>
          <a:solidFill>
            <a:srgbClr val="16417F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GB" b="1">
                <a:solidFill>
                  <a:schemeClr val="lt1"/>
                </a:solidFill>
              </a:rPr>
              <a:t>KTINIKUS KERATÓZI</a:t>
            </a:r>
            <a:r>
              <a:rPr lang="en-GB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/>
          </a:p>
        </p:txBody>
      </p:sp>
      <p:sp>
        <p:nvSpPr>
          <p:cNvPr id="426" name="Google Shape;426;p15"/>
          <p:cNvSpPr/>
          <p:nvPr/>
        </p:nvSpPr>
        <p:spPr>
          <a:xfrm>
            <a:off x="6299092" y="3390552"/>
            <a:ext cx="2639506" cy="450824"/>
          </a:xfrm>
          <a:prstGeom prst="rect">
            <a:avLst/>
          </a:prstGeom>
          <a:solidFill>
            <a:srgbClr val="16417F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MELANOM</a:t>
            </a:r>
            <a:r>
              <a:rPr lang="en-GB" b="1" dirty="0">
                <a:solidFill>
                  <a:schemeClr val="lt1"/>
                </a:solidFill>
              </a:rPr>
              <a:t>A</a:t>
            </a:r>
            <a:endParaRPr dirty="0"/>
          </a:p>
        </p:txBody>
      </p:sp>
      <p:sp>
        <p:nvSpPr>
          <p:cNvPr id="427" name="Google Shape;427;p15"/>
          <p:cNvSpPr/>
          <p:nvPr/>
        </p:nvSpPr>
        <p:spPr>
          <a:xfrm>
            <a:off x="9354526" y="3404840"/>
            <a:ext cx="2639506" cy="450824"/>
          </a:xfrm>
          <a:prstGeom prst="rect">
            <a:avLst/>
          </a:prstGeom>
          <a:solidFill>
            <a:srgbClr val="E1AA61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chemeClr val="lt1"/>
                </a:solidFill>
              </a:rPr>
              <a:t>KORAI ÖREGEDÉS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Google Shape;43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96753" y="3701947"/>
            <a:ext cx="1999248" cy="266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688469"/>
            <a:ext cx="2102914" cy="2671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02913" y="3701946"/>
            <a:ext cx="1999249" cy="2692271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16"/>
          <p:cNvSpPr txBox="1"/>
          <p:nvPr/>
        </p:nvSpPr>
        <p:spPr>
          <a:xfrm>
            <a:off x="449766" y="575481"/>
            <a:ext cx="5404625" cy="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1AA61"/>
              </a:buClr>
              <a:buSzPts val="2000"/>
              <a:buFont typeface="Noto Sans Symbols"/>
              <a:buNone/>
            </a:pPr>
            <a:r>
              <a:rPr lang="en-GB" sz="2000" b="1">
                <a:solidFill>
                  <a:srgbClr val="E1AA61"/>
                </a:solidFill>
              </a:rPr>
              <a:t>A te döntésed</a:t>
            </a:r>
            <a:endParaRPr/>
          </a:p>
        </p:txBody>
      </p:sp>
      <p:sp>
        <p:nvSpPr>
          <p:cNvPr id="437" name="Google Shape;437;p16"/>
          <p:cNvSpPr txBox="1"/>
          <p:nvPr/>
        </p:nvSpPr>
        <p:spPr>
          <a:xfrm>
            <a:off x="449766" y="1094064"/>
            <a:ext cx="4793400" cy="24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Arial"/>
              <a:buNone/>
            </a:pPr>
            <a:r>
              <a:rPr lang="en-GB" dirty="0">
                <a:solidFill>
                  <a:srgbClr val="16417F"/>
                </a:solidFill>
              </a:rPr>
              <a:t>A </a:t>
            </a:r>
            <a:r>
              <a:rPr lang="en-GB" dirty="0" err="1">
                <a:solidFill>
                  <a:srgbClr val="16417F"/>
                </a:solidFill>
              </a:rPr>
              <a:t>bőrrák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azért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gyakoribb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az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idősebb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emberek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körében</a:t>
            </a:r>
            <a:r>
              <a:rPr lang="en-GB" dirty="0">
                <a:solidFill>
                  <a:srgbClr val="16417F"/>
                </a:solidFill>
              </a:rPr>
              <a:t>, </a:t>
            </a:r>
            <a:r>
              <a:rPr lang="en-GB" dirty="0" err="1">
                <a:solidFill>
                  <a:srgbClr val="16417F"/>
                </a:solidFill>
              </a:rPr>
              <a:t>mert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ők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már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éveket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töltöttek</a:t>
            </a:r>
            <a:r>
              <a:rPr lang="en-GB" dirty="0">
                <a:solidFill>
                  <a:srgbClr val="16417F"/>
                </a:solidFill>
              </a:rPr>
              <a:t> a </a:t>
            </a:r>
            <a:r>
              <a:rPr lang="en-GB" dirty="0" err="1">
                <a:solidFill>
                  <a:srgbClr val="16417F"/>
                </a:solidFill>
              </a:rPr>
              <a:t>napon</a:t>
            </a:r>
            <a:r>
              <a:rPr lang="en-GB" dirty="0">
                <a:solidFill>
                  <a:srgbClr val="16417F"/>
                </a:solidFill>
              </a:rPr>
              <a:t>. </a:t>
            </a:r>
            <a:r>
              <a:rPr lang="en-GB" dirty="0" err="1">
                <a:solidFill>
                  <a:srgbClr val="16417F"/>
                </a:solidFill>
              </a:rPr>
              <a:t>Azokat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az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éveket</a:t>
            </a:r>
            <a:r>
              <a:rPr lang="en-GB" dirty="0">
                <a:solidFill>
                  <a:srgbClr val="16417F"/>
                </a:solidFill>
              </a:rPr>
              <a:t>, </a:t>
            </a:r>
            <a:r>
              <a:rPr lang="en-GB" dirty="0" err="1">
                <a:solidFill>
                  <a:srgbClr val="16417F"/>
                </a:solidFill>
              </a:rPr>
              <a:t>amelyek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te</a:t>
            </a:r>
            <a:r>
              <a:rPr lang="en-GB" dirty="0">
                <a:solidFill>
                  <a:srgbClr val="16417F"/>
                </a:solidFill>
              </a:rPr>
              <a:t> most </a:t>
            </a:r>
            <a:r>
              <a:rPr lang="en-GB" dirty="0" err="1">
                <a:solidFill>
                  <a:srgbClr val="16417F"/>
                </a:solidFill>
              </a:rPr>
              <a:t>élsz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át</a:t>
            </a:r>
            <a:r>
              <a:rPr lang="en-GB" sz="14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Arial"/>
              <a:buNone/>
            </a:pPr>
            <a:r>
              <a:rPr lang="en-GB" dirty="0">
                <a:solidFill>
                  <a:srgbClr val="16417F"/>
                </a:solidFill>
              </a:rPr>
              <a:t>Ha </a:t>
            </a:r>
            <a:r>
              <a:rPr lang="en-GB" dirty="0" err="1">
                <a:solidFill>
                  <a:srgbClr val="16417F"/>
                </a:solidFill>
              </a:rPr>
              <a:t>szereted</a:t>
            </a:r>
            <a:r>
              <a:rPr lang="en-GB" dirty="0">
                <a:solidFill>
                  <a:srgbClr val="16417F"/>
                </a:solidFill>
              </a:rPr>
              <a:t> a </a:t>
            </a:r>
            <a:r>
              <a:rPr lang="en-GB" dirty="0" err="1">
                <a:solidFill>
                  <a:srgbClr val="16417F"/>
                </a:solidFill>
              </a:rPr>
              <a:t>szabadtéri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tevékenységeket</a:t>
            </a:r>
            <a:r>
              <a:rPr lang="en-GB" dirty="0">
                <a:solidFill>
                  <a:srgbClr val="16417F"/>
                </a:solidFill>
              </a:rPr>
              <a:t>, mint a </a:t>
            </a:r>
            <a:r>
              <a:rPr lang="en-GB" dirty="0" err="1">
                <a:solidFill>
                  <a:srgbClr val="16417F"/>
                </a:solidFill>
              </a:rPr>
              <a:t>sportolás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vagy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városnézés</a:t>
            </a:r>
            <a:r>
              <a:rPr lang="en-GB" dirty="0">
                <a:solidFill>
                  <a:srgbClr val="16417F"/>
                </a:solidFill>
              </a:rPr>
              <a:t>, </a:t>
            </a:r>
            <a:r>
              <a:rPr lang="en-GB" dirty="0" err="1">
                <a:solidFill>
                  <a:srgbClr val="16417F"/>
                </a:solidFill>
              </a:rPr>
              <a:t>nem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mindig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tudod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elkerülni</a:t>
            </a:r>
            <a:r>
              <a:rPr lang="en-GB" dirty="0">
                <a:solidFill>
                  <a:srgbClr val="16417F"/>
                </a:solidFill>
              </a:rPr>
              <a:t> a </a:t>
            </a:r>
            <a:r>
              <a:rPr lang="en-GB" dirty="0" err="1">
                <a:solidFill>
                  <a:srgbClr val="16417F"/>
                </a:solidFill>
              </a:rPr>
              <a:t>napfényt</a:t>
            </a:r>
            <a:r>
              <a:rPr lang="en-GB" sz="14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0" marR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Arial"/>
              <a:buNone/>
            </a:pPr>
            <a:r>
              <a:rPr lang="en-GB" b="1" dirty="0" err="1">
                <a:solidFill>
                  <a:srgbClr val="16417F"/>
                </a:solidFill>
              </a:rPr>
              <a:t>Ezért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mindenképpen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védd</a:t>
            </a:r>
            <a:r>
              <a:rPr lang="en-GB" b="1" dirty="0">
                <a:solidFill>
                  <a:srgbClr val="16417F"/>
                </a:solidFill>
              </a:rPr>
              <a:t> a </a:t>
            </a:r>
            <a:r>
              <a:rPr lang="en-GB" b="1" dirty="0" err="1">
                <a:solidFill>
                  <a:srgbClr val="16417F"/>
                </a:solidFill>
              </a:rPr>
              <a:t>bőrödet</a:t>
            </a:r>
            <a:r>
              <a:rPr lang="en-GB" b="1" dirty="0">
                <a:solidFill>
                  <a:srgbClr val="16417F"/>
                </a:solidFill>
              </a:rPr>
              <a:t>: </a:t>
            </a:r>
            <a:r>
              <a:rPr lang="en-GB" b="1" dirty="0" err="1">
                <a:solidFill>
                  <a:srgbClr val="16417F"/>
                </a:solidFill>
              </a:rPr>
              <a:t>viselj</a:t>
            </a:r>
            <a:r>
              <a:rPr lang="en-GB" b="1" dirty="0">
                <a:solidFill>
                  <a:srgbClr val="16417F"/>
                </a:solidFill>
              </a:rPr>
              <a:t> nap </a:t>
            </a:r>
            <a:r>
              <a:rPr lang="en-GB" b="1" dirty="0" err="1">
                <a:solidFill>
                  <a:srgbClr val="16417F"/>
                </a:solidFill>
              </a:rPr>
              <a:t>ellen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védő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ruházatot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és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használj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legalább</a:t>
            </a:r>
            <a:r>
              <a:rPr lang="en-GB" b="1" dirty="0">
                <a:solidFill>
                  <a:srgbClr val="16417F"/>
                </a:solidFill>
              </a:rPr>
              <a:t> 30-as </a:t>
            </a:r>
            <a:r>
              <a:rPr lang="en-GB" b="1" dirty="0" err="1">
                <a:solidFill>
                  <a:srgbClr val="16417F"/>
                </a:solidFill>
              </a:rPr>
              <a:t>faktorszámú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fényvédőt</a:t>
            </a:r>
            <a:r>
              <a:rPr lang="en-GB" b="1" dirty="0">
                <a:solidFill>
                  <a:srgbClr val="16417F"/>
                </a:solidFill>
              </a:rPr>
              <a:t>.</a:t>
            </a:r>
            <a:endParaRPr dirty="0"/>
          </a:p>
        </p:txBody>
      </p:sp>
      <p:grpSp>
        <p:nvGrpSpPr>
          <p:cNvPr id="438" name="Google Shape;438;p16"/>
          <p:cNvGrpSpPr/>
          <p:nvPr/>
        </p:nvGrpSpPr>
        <p:grpSpPr>
          <a:xfrm>
            <a:off x="0" y="5963478"/>
            <a:ext cx="12192000" cy="905044"/>
            <a:chOff x="0" y="5963478"/>
            <a:chExt cx="12192000" cy="905044"/>
          </a:xfrm>
        </p:grpSpPr>
        <p:sp>
          <p:nvSpPr>
            <p:cNvPr id="439" name="Google Shape;439;p16"/>
            <p:cNvSpPr/>
            <p:nvPr/>
          </p:nvSpPr>
          <p:spPr>
            <a:xfrm>
              <a:off x="0" y="6415668"/>
              <a:ext cx="12192000" cy="452854"/>
            </a:xfrm>
            <a:prstGeom prst="rect">
              <a:avLst/>
            </a:prstGeom>
            <a:solidFill>
              <a:srgbClr val="1641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16"/>
            <p:cNvSpPr/>
            <p:nvPr/>
          </p:nvSpPr>
          <p:spPr>
            <a:xfrm>
              <a:off x="0" y="6343650"/>
              <a:ext cx="12192000" cy="81479"/>
            </a:xfrm>
            <a:prstGeom prst="rect">
              <a:avLst/>
            </a:prstGeom>
            <a:solidFill>
              <a:srgbClr val="E1AA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41" name="Google Shape;441;p16"/>
            <p:cNvGrpSpPr/>
            <p:nvPr/>
          </p:nvGrpSpPr>
          <p:grpSpPr>
            <a:xfrm>
              <a:off x="11225930" y="5963478"/>
              <a:ext cx="646253" cy="646253"/>
              <a:chOff x="5534722" y="5472306"/>
              <a:chExt cx="1137425" cy="1137425"/>
            </a:xfrm>
          </p:grpSpPr>
          <p:sp>
            <p:nvSpPr>
              <p:cNvPr id="442" name="Google Shape;442;p16"/>
              <p:cNvSpPr/>
              <p:nvPr/>
            </p:nvSpPr>
            <p:spPr>
              <a:xfrm>
                <a:off x="5534722" y="5472306"/>
                <a:ext cx="1137425" cy="1137425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43" name="Google Shape;443;p16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5619968" y="5544329"/>
                <a:ext cx="952064" cy="9785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444" name="Google Shape;444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95999" y="0"/>
            <a:ext cx="6096000" cy="3160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096000" y="3160749"/>
            <a:ext cx="6096000" cy="3182901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16"/>
          <p:cNvSpPr txBox="1"/>
          <p:nvPr/>
        </p:nvSpPr>
        <p:spPr>
          <a:xfrm>
            <a:off x="6577780" y="2641684"/>
            <a:ext cx="5051323" cy="858314"/>
          </a:xfrm>
          <a:prstGeom prst="rect">
            <a:avLst/>
          </a:prstGeom>
          <a:solidFill>
            <a:srgbClr val="E1AA61"/>
          </a:solidFill>
          <a:ln>
            <a:noFill/>
          </a:ln>
          <a:effectLst>
            <a:outerShdw blurRad="186314" dist="38100" dir="2700000" algn="tl" rotWithShape="0">
              <a:srgbClr val="000000">
                <a:alpha val="8862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ct val="100000"/>
              <a:buFont typeface="Noto Sans Symbols"/>
              <a:buNone/>
            </a:pPr>
            <a:r>
              <a:rPr lang="en-GB" sz="1600" b="1" dirty="0">
                <a:solidFill>
                  <a:srgbClr val="16417F"/>
                </a:solidFill>
              </a:rPr>
              <a:t>A </a:t>
            </a:r>
            <a:r>
              <a:rPr lang="en-GB" sz="1600" b="1" dirty="0" err="1">
                <a:solidFill>
                  <a:srgbClr val="16417F"/>
                </a:solidFill>
              </a:rPr>
              <a:t>napozás</a:t>
            </a:r>
            <a:r>
              <a:rPr lang="en-GB" sz="1600" b="1" dirty="0">
                <a:solidFill>
                  <a:srgbClr val="16417F"/>
                </a:solidFill>
              </a:rPr>
              <a:t> </a:t>
            </a:r>
            <a:r>
              <a:rPr lang="en-GB" sz="1600" b="1" dirty="0" err="1">
                <a:solidFill>
                  <a:srgbClr val="16417F"/>
                </a:solidFill>
              </a:rPr>
              <a:t>vagy</a:t>
            </a:r>
            <a:r>
              <a:rPr lang="en-GB" sz="1600" b="1" dirty="0">
                <a:solidFill>
                  <a:srgbClr val="16417F"/>
                </a:solidFill>
              </a:rPr>
              <a:t> a </a:t>
            </a:r>
            <a:r>
              <a:rPr lang="en-GB" sz="1600" b="1" dirty="0" err="1">
                <a:solidFill>
                  <a:srgbClr val="16417F"/>
                </a:solidFill>
              </a:rPr>
              <a:t>szolárium</a:t>
            </a:r>
            <a:r>
              <a:rPr lang="en-GB" sz="1600" b="1" dirty="0">
                <a:solidFill>
                  <a:srgbClr val="16417F"/>
                </a:solidFill>
              </a:rPr>
              <a:t> </a:t>
            </a:r>
            <a:r>
              <a:rPr lang="en-GB" sz="1600" b="1" dirty="0" err="1">
                <a:solidFill>
                  <a:srgbClr val="16417F"/>
                </a:solidFill>
              </a:rPr>
              <a:t>használata</a:t>
            </a:r>
            <a:r>
              <a:rPr lang="en-GB" sz="1600" b="1" dirty="0">
                <a:solidFill>
                  <a:srgbClr val="16417F"/>
                </a:solidFill>
              </a:rPr>
              <a:t> </a:t>
            </a:r>
            <a:r>
              <a:rPr lang="en-GB" sz="1600" b="1" dirty="0" err="1">
                <a:solidFill>
                  <a:srgbClr val="16417F"/>
                </a:solidFill>
              </a:rPr>
              <a:t>mindig</a:t>
            </a:r>
            <a:r>
              <a:rPr lang="en-GB" sz="1600" b="1" dirty="0">
                <a:solidFill>
                  <a:srgbClr val="16417F"/>
                </a:solidFill>
              </a:rPr>
              <a:t> a </a:t>
            </a:r>
            <a:r>
              <a:rPr lang="en-GB" sz="1600" b="1" dirty="0" err="1">
                <a:solidFill>
                  <a:srgbClr val="16417F"/>
                </a:solidFill>
              </a:rPr>
              <a:t>te</a:t>
            </a:r>
            <a:r>
              <a:rPr lang="en-GB" sz="1600" b="1" dirty="0">
                <a:solidFill>
                  <a:srgbClr val="16417F"/>
                </a:solidFill>
              </a:rPr>
              <a:t> </a:t>
            </a:r>
            <a:r>
              <a:rPr lang="en-GB" sz="1600" b="1" dirty="0" err="1">
                <a:solidFill>
                  <a:srgbClr val="16417F"/>
                </a:solidFill>
              </a:rPr>
              <a:t>döntésed</a:t>
            </a:r>
            <a:r>
              <a:rPr lang="en-GB" sz="1600" b="1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GB" sz="1600" b="1" dirty="0" err="1">
                <a:solidFill>
                  <a:srgbClr val="16417F"/>
                </a:solidFill>
              </a:rPr>
              <a:t>Rajtad</a:t>
            </a:r>
            <a:r>
              <a:rPr lang="en-GB" sz="1600" b="1" dirty="0">
                <a:solidFill>
                  <a:srgbClr val="16417F"/>
                </a:solidFill>
              </a:rPr>
              <a:t> </a:t>
            </a:r>
            <a:r>
              <a:rPr lang="en-GB" sz="1600" b="1" dirty="0" err="1">
                <a:solidFill>
                  <a:srgbClr val="16417F"/>
                </a:solidFill>
              </a:rPr>
              <a:t>áll</a:t>
            </a:r>
            <a:r>
              <a:rPr lang="en-GB" sz="1600" b="1" dirty="0">
                <a:solidFill>
                  <a:srgbClr val="16417F"/>
                </a:solidFill>
              </a:rPr>
              <a:t>, </a:t>
            </a:r>
            <a:r>
              <a:rPr lang="en-GB" sz="1600" b="1" dirty="0" err="1">
                <a:solidFill>
                  <a:srgbClr val="16417F"/>
                </a:solidFill>
              </a:rPr>
              <a:t>hogy</a:t>
            </a:r>
            <a:r>
              <a:rPr lang="en-GB" sz="1600" b="1" dirty="0">
                <a:solidFill>
                  <a:srgbClr val="16417F"/>
                </a:solidFill>
              </a:rPr>
              <a:t> le </a:t>
            </a:r>
            <a:r>
              <a:rPr lang="en-GB" sz="1600" b="1" dirty="0" err="1">
                <a:solidFill>
                  <a:srgbClr val="16417F"/>
                </a:solidFill>
              </a:rPr>
              <a:t>akarsz</a:t>
            </a:r>
            <a:r>
              <a:rPr lang="en-GB" sz="1600" b="1" dirty="0">
                <a:solidFill>
                  <a:srgbClr val="16417F"/>
                </a:solidFill>
              </a:rPr>
              <a:t>-e </a:t>
            </a:r>
            <a:r>
              <a:rPr lang="en-GB" sz="1600" b="1" dirty="0" err="1">
                <a:solidFill>
                  <a:srgbClr val="16417F"/>
                </a:solidFill>
              </a:rPr>
              <a:t>barnulni</a:t>
            </a:r>
            <a:r>
              <a:rPr lang="en-GB" sz="1600" b="1" dirty="0">
                <a:solidFill>
                  <a:srgbClr val="16417F"/>
                </a:solidFill>
              </a:rPr>
              <a:t>. 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17" descr="A person with green eyes and a black and white fac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0" y="0"/>
            <a:ext cx="6096000" cy="6343650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17"/>
          <p:cNvSpPr txBox="1"/>
          <p:nvPr/>
        </p:nvSpPr>
        <p:spPr>
          <a:xfrm>
            <a:off x="449766" y="575481"/>
            <a:ext cx="5404625" cy="670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E1AA61"/>
              </a:buClr>
              <a:buSzPts val="2000"/>
              <a:buFont typeface="Noto Sans Symbols"/>
              <a:buNone/>
            </a:pPr>
            <a:r>
              <a:rPr lang="en-GB" sz="2000" b="1" dirty="0" err="1">
                <a:solidFill>
                  <a:srgbClr val="E1AA61"/>
                </a:solidFill>
              </a:rPr>
              <a:t>Védd</a:t>
            </a:r>
            <a:r>
              <a:rPr lang="en-GB" sz="2000" b="1" dirty="0">
                <a:solidFill>
                  <a:srgbClr val="E1AA61"/>
                </a:solidFill>
              </a:rPr>
              <a:t> a </a:t>
            </a:r>
            <a:r>
              <a:rPr lang="en-GB" sz="2000" b="1" dirty="0" err="1">
                <a:solidFill>
                  <a:srgbClr val="E1AA61"/>
                </a:solidFill>
              </a:rPr>
              <a:t>bőröd</a:t>
            </a:r>
            <a:r>
              <a:rPr lang="en-GB" sz="2000" b="1" dirty="0">
                <a:solidFill>
                  <a:srgbClr val="E1AA61"/>
                </a:solidFill>
              </a:rPr>
              <a:t> most!</a:t>
            </a:r>
            <a:br>
              <a:rPr lang="en-GB" sz="2000" b="1" i="0" u="none" strike="noStrike" cap="none" dirty="0">
                <a:solidFill>
                  <a:srgbClr val="E1AA6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2000" b="1" dirty="0">
                <a:solidFill>
                  <a:srgbClr val="E1AA61"/>
                </a:solidFill>
              </a:rPr>
              <a:t>A “</a:t>
            </a:r>
            <a:r>
              <a:rPr lang="en-GB" sz="2000" b="1" dirty="0" err="1">
                <a:solidFill>
                  <a:srgbClr val="E1AA61"/>
                </a:solidFill>
              </a:rPr>
              <a:t>jövőbeli</a:t>
            </a:r>
            <a:r>
              <a:rPr lang="en-GB" sz="2000" b="1" dirty="0">
                <a:solidFill>
                  <a:srgbClr val="E1AA61"/>
                </a:solidFill>
              </a:rPr>
              <a:t> </a:t>
            </a:r>
            <a:r>
              <a:rPr lang="en-GB" sz="2000" b="1" dirty="0" err="1">
                <a:solidFill>
                  <a:srgbClr val="E1AA61"/>
                </a:solidFill>
              </a:rPr>
              <a:t>éned</a:t>
            </a:r>
            <a:r>
              <a:rPr lang="en-GB" sz="2000" b="1" dirty="0">
                <a:solidFill>
                  <a:srgbClr val="E1AA61"/>
                </a:solidFill>
              </a:rPr>
              <a:t>” </a:t>
            </a:r>
            <a:r>
              <a:rPr lang="en-GB" sz="2000" b="1" dirty="0" err="1">
                <a:solidFill>
                  <a:srgbClr val="E1AA61"/>
                </a:solidFill>
              </a:rPr>
              <a:t>hálás</a:t>
            </a:r>
            <a:r>
              <a:rPr lang="en-GB" sz="2000" b="1" dirty="0">
                <a:solidFill>
                  <a:srgbClr val="E1AA61"/>
                </a:solidFill>
              </a:rPr>
              <a:t> </a:t>
            </a:r>
            <a:r>
              <a:rPr lang="en-GB" sz="2000" b="1" dirty="0" err="1">
                <a:solidFill>
                  <a:srgbClr val="E1AA61"/>
                </a:solidFill>
              </a:rPr>
              <a:t>lesz</a:t>
            </a:r>
            <a:r>
              <a:rPr lang="en-GB" sz="2000" b="1" dirty="0">
                <a:solidFill>
                  <a:srgbClr val="E1AA61"/>
                </a:solidFill>
              </a:rPr>
              <a:t> </a:t>
            </a:r>
            <a:r>
              <a:rPr lang="en-GB" sz="2000" b="1" dirty="0" err="1">
                <a:solidFill>
                  <a:srgbClr val="E1AA61"/>
                </a:solidFill>
              </a:rPr>
              <a:t>érte</a:t>
            </a:r>
            <a:r>
              <a:rPr lang="en-GB" sz="2000" b="1" i="0" u="none" strike="noStrike" cap="none" dirty="0">
                <a:solidFill>
                  <a:srgbClr val="E1AA6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454" name="Google Shape;454;p17"/>
          <p:cNvSpPr txBox="1"/>
          <p:nvPr/>
        </p:nvSpPr>
        <p:spPr>
          <a:xfrm>
            <a:off x="449766" y="1395643"/>
            <a:ext cx="4321200" cy="2372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Arial"/>
              <a:buNone/>
            </a:pPr>
            <a:r>
              <a:rPr lang="en-GB" dirty="0" err="1">
                <a:solidFill>
                  <a:srgbClr val="16417F"/>
                </a:solidFill>
              </a:rPr>
              <a:t>Amikor</a:t>
            </a:r>
            <a:r>
              <a:rPr lang="en-GB" dirty="0">
                <a:solidFill>
                  <a:srgbClr val="16417F"/>
                </a:solidFill>
              </a:rPr>
              <a:t> a </a:t>
            </a:r>
            <a:r>
              <a:rPr lang="en-GB" dirty="0" err="1">
                <a:solidFill>
                  <a:srgbClr val="16417F"/>
                </a:solidFill>
              </a:rPr>
              <a:t>napon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vagy</a:t>
            </a:r>
            <a:r>
              <a:rPr lang="en-GB" dirty="0">
                <a:solidFill>
                  <a:srgbClr val="16417F"/>
                </a:solidFill>
              </a:rPr>
              <a:t>:</a:t>
            </a:r>
            <a:endParaRPr dirty="0"/>
          </a:p>
          <a:p>
            <a:pPr marL="285750" marR="0" lvl="0" indent="-28575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Arial"/>
              <a:buChar char="•"/>
            </a:pPr>
            <a:r>
              <a:rPr lang="en-GB" b="1" dirty="0" err="1">
                <a:solidFill>
                  <a:srgbClr val="16417F"/>
                </a:solidFill>
              </a:rPr>
              <a:t>Tartózkodj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árnyékban</a:t>
            </a:r>
            <a:r>
              <a:rPr lang="en-GB" b="1" dirty="0">
                <a:solidFill>
                  <a:srgbClr val="16417F"/>
                </a:solidFill>
              </a:rPr>
              <a:t>, </a:t>
            </a:r>
            <a:r>
              <a:rPr lang="en-GB" b="1" dirty="0" err="1">
                <a:solidFill>
                  <a:srgbClr val="16417F"/>
                </a:solidFill>
              </a:rPr>
              <a:t>amikor</a:t>
            </a:r>
            <a:r>
              <a:rPr lang="en-GB" b="1" dirty="0">
                <a:solidFill>
                  <a:srgbClr val="16417F"/>
                </a:solidFill>
              </a:rPr>
              <a:t> a </a:t>
            </a:r>
            <a:r>
              <a:rPr lang="en-GB" b="1" dirty="0" err="1">
                <a:solidFill>
                  <a:srgbClr val="16417F"/>
                </a:solidFill>
              </a:rPr>
              <a:t>legmelegebb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órákban</a:t>
            </a:r>
            <a:r>
              <a:rPr lang="en-GB" b="1" dirty="0">
                <a:solidFill>
                  <a:srgbClr val="16417F"/>
                </a:solidFill>
              </a:rPr>
              <a:t>!</a:t>
            </a:r>
            <a:endParaRPr dirty="0"/>
          </a:p>
          <a:p>
            <a:pPr marL="285750" marR="0" lvl="0" indent="-28575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Arial"/>
              <a:buChar char="•"/>
            </a:pPr>
            <a:r>
              <a:rPr lang="en-GB" b="1" dirty="0" err="1">
                <a:solidFill>
                  <a:srgbClr val="16417F"/>
                </a:solidFill>
              </a:rPr>
              <a:t>Használj</a:t>
            </a:r>
            <a:r>
              <a:rPr lang="en-GB" b="1" dirty="0">
                <a:solidFill>
                  <a:srgbClr val="16417F"/>
                </a:solidFill>
              </a:rPr>
              <a:t> UV-A </a:t>
            </a:r>
            <a:r>
              <a:rPr lang="en-GB" b="1" dirty="0" err="1">
                <a:solidFill>
                  <a:srgbClr val="16417F"/>
                </a:solidFill>
              </a:rPr>
              <a:t>és</a:t>
            </a:r>
            <a:r>
              <a:rPr lang="en-GB" b="1" dirty="0">
                <a:solidFill>
                  <a:srgbClr val="16417F"/>
                </a:solidFill>
              </a:rPr>
              <a:t> UV-B </a:t>
            </a:r>
            <a:r>
              <a:rPr lang="en-GB" b="1" dirty="0" err="1">
                <a:solidFill>
                  <a:srgbClr val="16417F"/>
                </a:solidFill>
              </a:rPr>
              <a:t>védelmet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biztosító</a:t>
            </a:r>
            <a:r>
              <a:rPr lang="en-GB" b="1" dirty="0">
                <a:solidFill>
                  <a:srgbClr val="16417F"/>
                </a:solidFill>
              </a:rPr>
              <a:t>, </a:t>
            </a:r>
            <a:r>
              <a:rPr lang="en-GB" b="1" dirty="0" err="1">
                <a:solidFill>
                  <a:srgbClr val="16417F"/>
                </a:solidFill>
              </a:rPr>
              <a:t>legalább</a:t>
            </a:r>
            <a:r>
              <a:rPr lang="en-GB" b="1" dirty="0">
                <a:solidFill>
                  <a:srgbClr val="16417F"/>
                </a:solidFill>
              </a:rPr>
              <a:t> 30-as </a:t>
            </a:r>
            <a:r>
              <a:rPr lang="en-GB" b="1" dirty="0" err="1">
                <a:solidFill>
                  <a:srgbClr val="16417F"/>
                </a:solidFill>
              </a:rPr>
              <a:t>faktorszámú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fényvédőt</a:t>
            </a:r>
            <a:r>
              <a:rPr lang="en-GB" b="1" dirty="0">
                <a:solidFill>
                  <a:srgbClr val="16417F"/>
                </a:solidFill>
              </a:rPr>
              <a:t>!</a:t>
            </a:r>
            <a:endParaRPr dirty="0"/>
          </a:p>
          <a:p>
            <a:pPr marL="285750" marR="0" lvl="0" indent="-28575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Arial"/>
              <a:buChar char="•"/>
            </a:pPr>
            <a:r>
              <a:rPr lang="en-GB" b="1" dirty="0" err="1">
                <a:solidFill>
                  <a:srgbClr val="16417F"/>
                </a:solidFill>
              </a:rPr>
              <a:t>Viselj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védelmet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biztosító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ruházatot</a:t>
            </a:r>
            <a:r>
              <a:rPr lang="en-GB" b="1" dirty="0">
                <a:solidFill>
                  <a:srgbClr val="16417F"/>
                </a:solidFill>
              </a:rPr>
              <a:t>, </a:t>
            </a:r>
            <a:r>
              <a:rPr lang="en-GB" b="1" dirty="0" err="1">
                <a:solidFill>
                  <a:srgbClr val="16417F"/>
                </a:solidFill>
              </a:rPr>
              <a:t>arcot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és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nyakat</a:t>
            </a:r>
            <a:r>
              <a:rPr lang="en-GB" b="1" dirty="0">
                <a:solidFill>
                  <a:srgbClr val="16417F"/>
                </a:solidFill>
              </a:rPr>
              <a:t> is </a:t>
            </a:r>
            <a:r>
              <a:rPr lang="en-GB" b="1" dirty="0" err="1">
                <a:solidFill>
                  <a:srgbClr val="16417F"/>
                </a:solidFill>
              </a:rPr>
              <a:t>árnyékoló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sapkát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vagy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kalapot</a:t>
            </a:r>
            <a:r>
              <a:rPr lang="en-GB" b="1" dirty="0">
                <a:solidFill>
                  <a:srgbClr val="16417F"/>
                </a:solidFill>
              </a:rPr>
              <a:t>, </a:t>
            </a:r>
            <a:r>
              <a:rPr lang="en-GB" b="1" dirty="0" err="1">
                <a:solidFill>
                  <a:srgbClr val="16417F"/>
                </a:solidFill>
              </a:rPr>
              <a:t>illetve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napszemüveget</a:t>
            </a:r>
            <a:endParaRPr dirty="0"/>
          </a:p>
        </p:txBody>
      </p:sp>
      <p:grpSp>
        <p:nvGrpSpPr>
          <p:cNvPr id="455" name="Google Shape;455;p17"/>
          <p:cNvGrpSpPr/>
          <p:nvPr/>
        </p:nvGrpSpPr>
        <p:grpSpPr>
          <a:xfrm>
            <a:off x="0" y="5963478"/>
            <a:ext cx="12192000" cy="905044"/>
            <a:chOff x="0" y="5963478"/>
            <a:chExt cx="12192000" cy="905044"/>
          </a:xfrm>
        </p:grpSpPr>
        <p:sp>
          <p:nvSpPr>
            <p:cNvPr id="456" name="Google Shape;456;p17"/>
            <p:cNvSpPr/>
            <p:nvPr/>
          </p:nvSpPr>
          <p:spPr>
            <a:xfrm>
              <a:off x="0" y="6415668"/>
              <a:ext cx="12192000" cy="452854"/>
            </a:xfrm>
            <a:prstGeom prst="rect">
              <a:avLst/>
            </a:prstGeom>
            <a:solidFill>
              <a:srgbClr val="1641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" name="Google Shape;457;p17"/>
            <p:cNvSpPr/>
            <p:nvPr/>
          </p:nvSpPr>
          <p:spPr>
            <a:xfrm>
              <a:off x="0" y="6343650"/>
              <a:ext cx="12192000" cy="81479"/>
            </a:xfrm>
            <a:prstGeom prst="rect">
              <a:avLst/>
            </a:prstGeom>
            <a:solidFill>
              <a:srgbClr val="E1AA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58" name="Google Shape;458;p17"/>
            <p:cNvGrpSpPr/>
            <p:nvPr/>
          </p:nvGrpSpPr>
          <p:grpSpPr>
            <a:xfrm>
              <a:off x="11225930" y="5963478"/>
              <a:ext cx="646253" cy="646253"/>
              <a:chOff x="5534722" y="5472306"/>
              <a:chExt cx="1137425" cy="1137425"/>
            </a:xfrm>
          </p:grpSpPr>
          <p:sp>
            <p:nvSpPr>
              <p:cNvPr id="459" name="Google Shape;459;p17"/>
              <p:cNvSpPr/>
              <p:nvPr/>
            </p:nvSpPr>
            <p:spPr>
              <a:xfrm>
                <a:off x="5534722" y="5472306"/>
                <a:ext cx="1137425" cy="1137425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60" name="Google Shape;460;p17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5619968" y="5544329"/>
                <a:ext cx="952064" cy="9785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61" name="Google Shape;461;p17"/>
          <p:cNvSpPr/>
          <p:nvPr/>
        </p:nvSpPr>
        <p:spPr>
          <a:xfrm>
            <a:off x="0" y="3959942"/>
            <a:ext cx="6096000" cy="2383707"/>
          </a:xfrm>
          <a:prstGeom prst="rect">
            <a:avLst/>
          </a:prstGeom>
          <a:solidFill>
            <a:srgbClr val="E1AA61">
              <a:alpha val="72549"/>
            </a:srgbClr>
          </a:solidFill>
          <a:ln>
            <a:noFill/>
          </a:ln>
        </p:spPr>
        <p:txBody>
          <a:bodyPr spcFirstLastPara="1" wrap="square" lIns="540000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Arial"/>
              <a:buNone/>
            </a:pPr>
            <a:r>
              <a:rPr lang="en-GB" dirty="0">
                <a:solidFill>
                  <a:srgbClr val="16417F"/>
                </a:solidFill>
              </a:rPr>
              <a:t>Most </a:t>
            </a:r>
            <a:r>
              <a:rPr lang="en-GB" dirty="0" err="1">
                <a:solidFill>
                  <a:srgbClr val="16417F"/>
                </a:solidFill>
              </a:rPr>
              <a:t>már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ismered</a:t>
            </a:r>
            <a:r>
              <a:rPr lang="en-GB" dirty="0">
                <a:solidFill>
                  <a:srgbClr val="16417F"/>
                </a:solidFill>
              </a:rPr>
              <a:t> a </a:t>
            </a:r>
            <a:r>
              <a:rPr lang="en-GB" dirty="0" err="1">
                <a:solidFill>
                  <a:srgbClr val="16417F"/>
                </a:solidFill>
              </a:rPr>
              <a:t>napozás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és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szolárium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használat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legfontosabb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tényeit</a:t>
            </a:r>
            <a:r>
              <a:rPr lang="en-GB" dirty="0">
                <a:solidFill>
                  <a:srgbClr val="16417F"/>
                </a:solidFill>
              </a:rPr>
              <a:t>. </a:t>
            </a:r>
            <a:r>
              <a:rPr lang="en-GB" dirty="0" err="1">
                <a:solidFill>
                  <a:srgbClr val="16417F"/>
                </a:solidFill>
              </a:rPr>
              <a:t>Itt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az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ideje</a:t>
            </a:r>
            <a:r>
              <a:rPr lang="en-GB" dirty="0">
                <a:solidFill>
                  <a:srgbClr val="16417F"/>
                </a:solidFill>
              </a:rPr>
              <a:t>, </a:t>
            </a:r>
            <a:r>
              <a:rPr lang="en-GB" dirty="0" err="1">
                <a:solidFill>
                  <a:srgbClr val="16417F"/>
                </a:solidFill>
              </a:rPr>
              <a:t>hogy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magad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dönts</a:t>
            </a:r>
            <a:r>
              <a:rPr lang="en-GB" sz="1400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Arial"/>
              <a:buNone/>
            </a:pPr>
            <a:r>
              <a:rPr lang="en-GB" b="1" dirty="0" err="1">
                <a:solidFill>
                  <a:srgbClr val="16417F"/>
                </a:solidFill>
              </a:rPr>
              <a:t>Megéri</a:t>
            </a:r>
            <a:r>
              <a:rPr lang="en-GB" b="1" dirty="0">
                <a:solidFill>
                  <a:srgbClr val="16417F"/>
                </a:solidFill>
              </a:rPr>
              <a:t> a </a:t>
            </a:r>
            <a:r>
              <a:rPr lang="en-GB" b="1" dirty="0" err="1">
                <a:solidFill>
                  <a:srgbClr val="16417F"/>
                </a:solidFill>
              </a:rPr>
              <a:t>szándékosan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lebarnulni</a:t>
            </a:r>
            <a:r>
              <a:rPr lang="en-GB" b="1" dirty="0">
                <a:solidFill>
                  <a:srgbClr val="16417F"/>
                </a:solidFill>
              </a:rPr>
              <a:t>?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Google Shape;467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096000" cy="634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0"/>
            <a:ext cx="6096000" cy="6343650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18"/>
          <p:cNvSpPr txBox="1"/>
          <p:nvPr/>
        </p:nvSpPr>
        <p:spPr>
          <a:xfrm>
            <a:off x="2628603" y="2654848"/>
            <a:ext cx="6934794" cy="858314"/>
          </a:xfrm>
          <a:prstGeom prst="rect">
            <a:avLst/>
          </a:prstGeom>
          <a:solidFill>
            <a:srgbClr val="E1AA61"/>
          </a:solidFill>
          <a:ln>
            <a:noFill/>
          </a:ln>
          <a:effectLst>
            <a:outerShdw blurRad="186314" dist="38100" dir="2700000" algn="tl" rotWithShape="0">
              <a:srgbClr val="000000">
                <a:alpha val="8862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3600"/>
              <a:buFont typeface="Noto Sans Symbols"/>
              <a:buNone/>
            </a:pPr>
            <a:r>
              <a:rPr lang="en-GB" sz="3600" b="1" dirty="0" err="1">
                <a:solidFill>
                  <a:srgbClr val="16417F"/>
                </a:solidFill>
              </a:rPr>
              <a:t>Még</a:t>
            </a:r>
            <a:r>
              <a:rPr lang="en-GB" sz="3600" b="1" dirty="0">
                <a:solidFill>
                  <a:srgbClr val="16417F"/>
                </a:solidFill>
              </a:rPr>
              <a:t> </a:t>
            </a:r>
            <a:r>
              <a:rPr lang="en-GB" sz="3600" b="1" dirty="0" err="1">
                <a:solidFill>
                  <a:srgbClr val="16417F"/>
                </a:solidFill>
              </a:rPr>
              <a:t>mindig</a:t>
            </a:r>
            <a:r>
              <a:rPr lang="en-GB" sz="3600" b="1" dirty="0">
                <a:solidFill>
                  <a:srgbClr val="16417F"/>
                </a:solidFill>
              </a:rPr>
              <a:t> </a:t>
            </a:r>
            <a:r>
              <a:rPr lang="en-GB" sz="3600" b="1" dirty="0" err="1">
                <a:solidFill>
                  <a:srgbClr val="16417F"/>
                </a:solidFill>
              </a:rPr>
              <a:t>szeretnél</a:t>
            </a:r>
            <a:r>
              <a:rPr lang="en-GB" sz="3600" b="1" dirty="0">
                <a:solidFill>
                  <a:srgbClr val="16417F"/>
                </a:solidFill>
              </a:rPr>
              <a:t> </a:t>
            </a:r>
            <a:r>
              <a:rPr lang="en-GB" sz="3600" b="1" dirty="0" err="1">
                <a:solidFill>
                  <a:srgbClr val="16417F"/>
                </a:solidFill>
              </a:rPr>
              <a:t>lebarnulni</a:t>
            </a:r>
            <a:r>
              <a:rPr lang="en-GB" sz="3600" b="1" dirty="0">
                <a:solidFill>
                  <a:srgbClr val="16417F"/>
                </a:solidFill>
              </a:rPr>
              <a:t>?</a:t>
            </a:r>
            <a:endParaRPr b="1" dirty="0"/>
          </a:p>
        </p:txBody>
      </p:sp>
      <p:grpSp>
        <p:nvGrpSpPr>
          <p:cNvPr id="470" name="Google Shape;470;p18"/>
          <p:cNvGrpSpPr/>
          <p:nvPr/>
        </p:nvGrpSpPr>
        <p:grpSpPr>
          <a:xfrm>
            <a:off x="0" y="5963478"/>
            <a:ext cx="12192000" cy="905044"/>
            <a:chOff x="0" y="5963478"/>
            <a:chExt cx="12192000" cy="905044"/>
          </a:xfrm>
        </p:grpSpPr>
        <p:sp>
          <p:nvSpPr>
            <p:cNvPr id="471" name="Google Shape;471;p18"/>
            <p:cNvSpPr/>
            <p:nvPr/>
          </p:nvSpPr>
          <p:spPr>
            <a:xfrm>
              <a:off x="0" y="6415668"/>
              <a:ext cx="12192000" cy="452854"/>
            </a:xfrm>
            <a:prstGeom prst="rect">
              <a:avLst/>
            </a:prstGeom>
            <a:solidFill>
              <a:srgbClr val="1641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18"/>
            <p:cNvSpPr/>
            <p:nvPr/>
          </p:nvSpPr>
          <p:spPr>
            <a:xfrm>
              <a:off x="0" y="6343650"/>
              <a:ext cx="12192000" cy="81479"/>
            </a:xfrm>
            <a:prstGeom prst="rect">
              <a:avLst/>
            </a:prstGeom>
            <a:solidFill>
              <a:srgbClr val="E1AA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73" name="Google Shape;473;p18"/>
            <p:cNvGrpSpPr/>
            <p:nvPr/>
          </p:nvGrpSpPr>
          <p:grpSpPr>
            <a:xfrm>
              <a:off x="11225930" y="5963478"/>
              <a:ext cx="646253" cy="646253"/>
              <a:chOff x="5534722" y="5472306"/>
              <a:chExt cx="1137425" cy="1137425"/>
            </a:xfrm>
          </p:grpSpPr>
          <p:sp>
            <p:nvSpPr>
              <p:cNvPr id="474" name="Google Shape;474;p18"/>
              <p:cNvSpPr/>
              <p:nvPr/>
            </p:nvSpPr>
            <p:spPr>
              <a:xfrm>
                <a:off x="5534722" y="5472306"/>
                <a:ext cx="1137425" cy="1137425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75" name="Google Shape;475;p18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5619968" y="5544329"/>
                <a:ext cx="952064" cy="9785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Google Shape;48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0" y="0"/>
            <a:ext cx="6096000" cy="6343650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19"/>
          <p:cNvSpPr txBox="1"/>
          <p:nvPr/>
        </p:nvSpPr>
        <p:spPr>
          <a:xfrm>
            <a:off x="449766" y="575481"/>
            <a:ext cx="5404625" cy="670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E1AA61"/>
              </a:buClr>
              <a:buSzPts val="2000"/>
              <a:buFont typeface="Noto Sans Symbols"/>
              <a:buNone/>
            </a:pPr>
            <a:r>
              <a:rPr lang="en-GB" sz="2000" b="1">
                <a:solidFill>
                  <a:srgbClr val="E1AA61"/>
                </a:solidFill>
              </a:rPr>
              <a:t>Védd magad és a szeretteidet</a:t>
            </a:r>
            <a:endParaRPr/>
          </a:p>
        </p:txBody>
      </p:sp>
      <p:sp>
        <p:nvSpPr>
          <p:cNvPr id="483" name="Google Shape;483;p19"/>
          <p:cNvSpPr txBox="1"/>
          <p:nvPr/>
        </p:nvSpPr>
        <p:spPr>
          <a:xfrm>
            <a:off x="449765" y="1395643"/>
            <a:ext cx="5080800" cy="4070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1463" marR="0" lvl="0" indent="-265113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Calibri"/>
              <a:buAutoNum type="arabicPeriod"/>
            </a:pPr>
            <a:r>
              <a:rPr lang="en-GB" b="1" dirty="0" err="1">
                <a:solidFill>
                  <a:srgbClr val="16417F"/>
                </a:solidFill>
              </a:rPr>
              <a:t>Kezdj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el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egy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életreszóló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új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szokást</a:t>
            </a:r>
            <a:r>
              <a:rPr lang="en-GB" sz="1400" b="1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490538" marR="0" lvl="1" indent="-219074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Arial"/>
              <a:buChar char="•"/>
            </a:pPr>
            <a:r>
              <a:rPr lang="en-GB" dirty="0" err="1">
                <a:solidFill>
                  <a:srgbClr val="16417F"/>
                </a:solidFill>
              </a:rPr>
              <a:t>Nézd</a:t>
            </a:r>
            <a:r>
              <a:rPr lang="en-GB" dirty="0">
                <a:solidFill>
                  <a:srgbClr val="16417F"/>
                </a:solidFill>
              </a:rPr>
              <a:t> meg a </a:t>
            </a:r>
            <a:r>
              <a:rPr lang="en-GB" dirty="0" err="1">
                <a:solidFill>
                  <a:srgbClr val="16417F"/>
                </a:solidFill>
              </a:rPr>
              <a:t>bőr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önellenőrzéséről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készült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videót</a:t>
            </a:r>
            <a:endParaRPr dirty="0"/>
          </a:p>
          <a:p>
            <a:pPr marL="490537" marR="0" lvl="1" indent="-219075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Arial"/>
              <a:buChar char="•"/>
            </a:pPr>
            <a:r>
              <a:rPr lang="en-GB" dirty="0" err="1">
                <a:solidFill>
                  <a:srgbClr val="16417F"/>
                </a:solidFill>
              </a:rPr>
              <a:t>Kezdd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el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havonta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ellenőrizni</a:t>
            </a:r>
            <a:r>
              <a:rPr lang="en-GB" dirty="0">
                <a:solidFill>
                  <a:srgbClr val="16417F"/>
                </a:solidFill>
              </a:rPr>
              <a:t> a </a:t>
            </a:r>
            <a:r>
              <a:rPr lang="en-GB" dirty="0" err="1">
                <a:solidFill>
                  <a:srgbClr val="16417F"/>
                </a:solidFill>
              </a:rPr>
              <a:t>bőrödet</a:t>
            </a:r>
            <a:endParaRPr dirty="0">
              <a:solidFill>
                <a:srgbClr val="16417F"/>
              </a:solidFill>
            </a:endParaRPr>
          </a:p>
          <a:p>
            <a:pPr marL="490537" marR="0" lvl="1" indent="-219075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Arial"/>
              <a:buChar char="•"/>
            </a:pPr>
            <a:r>
              <a:rPr lang="en-GB" b="1" dirty="0">
                <a:solidFill>
                  <a:srgbClr val="16417F"/>
                </a:solidFill>
              </a:rPr>
              <a:t>Ha </a:t>
            </a:r>
            <a:r>
              <a:rPr lang="en-GB" b="1" dirty="0" err="1">
                <a:solidFill>
                  <a:srgbClr val="16417F"/>
                </a:solidFill>
              </a:rPr>
              <a:t>bármi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szokatlant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észlelsz</a:t>
            </a:r>
            <a:r>
              <a:rPr lang="en-GB" b="1" dirty="0">
                <a:solidFill>
                  <a:srgbClr val="16417F"/>
                </a:solidFill>
              </a:rPr>
              <a:t>, </a:t>
            </a:r>
            <a:r>
              <a:rPr lang="en-GB" b="1" dirty="0" err="1">
                <a:solidFill>
                  <a:srgbClr val="16417F"/>
                </a:solidFill>
              </a:rPr>
              <a:t>beszélj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szüleiddel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vagy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egy</a:t>
            </a:r>
            <a:r>
              <a:rPr lang="en-GB" b="1" dirty="0">
                <a:solidFill>
                  <a:srgbClr val="16417F"/>
                </a:solidFill>
              </a:rPr>
              <a:t> </a:t>
            </a:r>
            <a:r>
              <a:rPr lang="en-GB" b="1" dirty="0" err="1">
                <a:solidFill>
                  <a:srgbClr val="16417F"/>
                </a:solidFill>
              </a:rPr>
              <a:t>bőrgyógyásszal</a:t>
            </a:r>
            <a:endParaRPr dirty="0"/>
          </a:p>
          <a:p>
            <a:pPr marL="342900" marR="0" lvl="0" indent="-3429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Calibri"/>
              <a:buAutoNum type="arabicPeriod"/>
            </a:pPr>
            <a:r>
              <a:rPr lang="en-GB" b="1" dirty="0" err="1">
                <a:solidFill>
                  <a:srgbClr val="16417F"/>
                </a:solidFill>
              </a:rPr>
              <a:t>Vigyázz</a:t>
            </a:r>
            <a:r>
              <a:rPr lang="en-GB" b="1" dirty="0">
                <a:solidFill>
                  <a:srgbClr val="16417F"/>
                </a:solidFill>
              </a:rPr>
              <a:t> a </a:t>
            </a:r>
            <a:r>
              <a:rPr lang="en-GB" b="1" dirty="0" err="1">
                <a:solidFill>
                  <a:srgbClr val="16417F"/>
                </a:solidFill>
              </a:rPr>
              <a:t>szeretteidre</a:t>
            </a:r>
            <a:r>
              <a:rPr lang="en-GB" sz="1400" b="1" dirty="0">
                <a:solidFill>
                  <a:srgbClr val="16417F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490538" marR="0" lvl="1" indent="-219074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Arial"/>
              <a:buChar char="•"/>
            </a:pPr>
            <a:r>
              <a:rPr lang="en-GB" dirty="0" err="1">
                <a:solidFill>
                  <a:srgbClr val="16417F"/>
                </a:solidFill>
              </a:rPr>
              <a:t>Beszélj</a:t>
            </a:r>
            <a:r>
              <a:rPr lang="en-GB" dirty="0">
                <a:solidFill>
                  <a:srgbClr val="16417F"/>
                </a:solidFill>
              </a:rPr>
              <a:t> a </a:t>
            </a:r>
            <a:r>
              <a:rPr lang="en-GB" dirty="0" err="1">
                <a:solidFill>
                  <a:srgbClr val="16417F"/>
                </a:solidFill>
              </a:rPr>
              <a:t>szüleiddel</a:t>
            </a:r>
            <a:r>
              <a:rPr lang="en-GB" dirty="0">
                <a:solidFill>
                  <a:srgbClr val="16417F"/>
                </a:solidFill>
              </a:rPr>
              <a:t>, </a:t>
            </a:r>
            <a:r>
              <a:rPr lang="en-GB" dirty="0" err="1">
                <a:solidFill>
                  <a:srgbClr val="16417F"/>
                </a:solidFill>
              </a:rPr>
              <a:t>nagyszüleiddel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arról</a:t>
            </a:r>
            <a:r>
              <a:rPr lang="en-GB" dirty="0">
                <a:solidFill>
                  <a:srgbClr val="16417F"/>
                </a:solidFill>
              </a:rPr>
              <a:t>, </a:t>
            </a:r>
            <a:r>
              <a:rPr lang="en-GB" dirty="0" err="1">
                <a:solidFill>
                  <a:srgbClr val="16417F"/>
                </a:solidFill>
              </a:rPr>
              <a:t>amit</a:t>
            </a:r>
            <a:r>
              <a:rPr lang="en-GB" dirty="0">
                <a:solidFill>
                  <a:srgbClr val="16417F"/>
                </a:solidFill>
              </a:rPr>
              <a:t> ma </a:t>
            </a:r>
            <a:r>
              <a:rPr lang="en-GB" dirty="0" err="1">
                <a:solidFill>
                  <a:srgbClr val="16417F"/>
                </a:solidFill>
              </a:rPr>
              <a:t>tanultál</a:t>
            </a:r>
            <a:r>
              <a:rPr lang="en-GB" dirty="0">
                <a:solidFill>
                  <a:srgbClr val="16417F"/>
                </a:solidFill>
              </a:rPr>
              <a:t>.</a:t>
            </a:r>
            <a:endParaRPr dirty="0"/>
          </a:p>
          <a:p>
            <a:pPr marL="490538" marR="0" lvl="1" indent="-219074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Arial"/>
              <a:buChar char="•"/>
            </a:pPr>
            <a:r>
              <a:rPr lang="en-GB" dirty="0" err="1">
                <a:solidFill>
                  <a:srgbClr val="16417F"/>
                </a:solidFill>
              </a:rPr>
              <a:t>Jelenleg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ők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nagyobb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kockázatnak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vannak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kitéve</a:t>
            </a:r>
            <a:r>
              <a:rPr lang="en-GB" dirty="0">
                <a:solidFill>
                  <a:srgbClr val="16417F"/>
                </a:solidFill>
              </a:rPr>
              <a:t>, mint </a:t>
            </a:r>
            <a:r>
              <a:rPr lang="en-GB" dirty="0" err="1">
                <a:solidFill>
                  <a:srgbClr val="16417F"/>
                </a:solidFill>
              </a:rPr>
              <a:t>te</a:t>
            </a:r>
            <a:r>
              <a:rPr lang="en-GB" dirty="0">
                <a:solidFill>
                  <a:srgbClr val="16417F"/>
                </a:solidFill>
              </a:rPr>
              <a:t>, </a:t>
            </a:r>
            <a:r>
              <a:rPr lang="en-GB" dirty="0" err="1">
                <a:solidFill>
                  <a:srgbClr val="16417F"/>
                </a:solidFill>
              </a:rPr>
              <a:t>ezért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próbálj</a:t>
            </a:r>
            <a:r>
              <a:rPr lang="en-GB" dirty="0">
                <a:solidFill>
                  <a:srgbClr val="16417F"/>
                </a:solidFill>
              </a:rPr>
              <a:t> meg </a:t>
            </a:r>
            <a:r>
              <a:rPr lang="en-GB" dirty="0" err="1">
                <a:solidFill>
                  <a:srgbClr val="16417F"/>
                </a:solidFill>
              </a:rPr>
              <a:t>legalább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két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családtagoddal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beszélgetni</a:t>
            </a:r>
            <a:r>
              <a:rPr lang="en-GB" dirty="0">
                <a:solidFill>
                  <a:srgbClr val="16417F"/>
                </a:solidFill>
              </a:rPr>
              <a:t> a </a:t>
            </a:r>
            <a:r>
              <a:rPr lang="en-GB" dirty="0" err="1">
                <a:solidFill>
                  <a:srgbClr val="16417F"/>
                </a:solidFill>
              </a:rPr>
              <a:t>témáról</a:t>
            </a:r>
            <a:r>
              <a:rPr lang="en-GB" dirty="0">
                <a:solidFill>
                  <a:srgbClr val="16417F"/>
                </a:solidFill>
              </a:rPr>
              <a:t>.</a:t>
            </a:r>
            <a:endParaRPr dirty="0"/>
          </a:p>
          <a:p>
            <a:pPr marL="490537" marR="0" lvl="1" indent="-219075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16417F"/>
              </a:buClr>
              <a:buSzPts val="1400"/>
              <a:buFont typeface="Arial"/>
              <a:buChar char="•"/>
            </a:pPr>
            <a:r>
              <a:rPr lang="en-GB" dirty="0" err="1">
                <a:solidFill>
                  <a:srgbClr val="16417F"/>
                </a:solidFill>
              </a:rPr>
              <a:t>Mondd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el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nekik</a:t>
            </a:r>
            <a:r>
              <a:rPr lang="en-GB" dirty="0">
                <a:solidFill>
                  <a:srgbClr val="16417F"/>
                </a:solidFill>
              </a:rPr>
              <a:t>, </a:t>
            </a:r>
            <a:r>
              <a:rPr lang="en-GB" dirty="0" err="1">
                <a:solidFill>
                  <a:srgbClr val="16417F"/>
                </a:solidFill>
              </a:rPr>
              <a:t>hogyan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ellenőrizzék</a:t>
            </a:r>
            <a:r>
              <a:rPr lang="en-GB" dirty="0">
                <a:solidFill>
                  <a:srgbClr val="16417F"/>
                </a:solidFill>
              </a:rPr>
              <a:t> a </a:t>
            </a:r>
            <a:r>
              <a:rPr lang="en-GB" dirty="0" err="1">
                <a:solidFill>
                  <a:srgbClr val="16417F"/>
                </a:solidFill>
              </a:rPr>
              <a:t>bőrüket</a:t>
            </a:r>
            <a:r>
              <a:rPr lang="en-GB" dirty="0">
                <a:solidFill>
                  <a:srgbClr val="16417F"/>
                </a:solidFill>
              </a:rPr>
              <a:t>, </a:t>
            </a:r>
            <a:r>
              <a:rPr lang="en-GB" dirty="0" err="1">
                <a:solidFill>
                  <a:srgbClr val="16417F"/>
                </a:solidFill>
              </a:rPr>
              <a:t>és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mit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tegyenek</a:t>
            </a:r>
            <a:r>
              <a:rPr lang="en-GB" dirty="0">
                <a:solidFill>
                  <a:srgbClr val="16417F"/>
                </a:solidFill>
              </a:rPr>
              <a:t>, ha </a:t>
            </a:r>
            <a:r>
              <a:rPr lang="en-GB" dirty="0" err="1">
                <a:solidFill>
                  <a:srgbClr val="16417F"/>
                </a:solidFill>
              </a:rPr>
              <a:t>bármi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szokatlant</a:t>
            </a:r>
            <a:r>
              <a:rPr lang="en-GB" dirty="0">
                <a:solidFill>
                  <a:srgbClr val="16417F"/>
                </a:solidFill>
              </a:rPr>
              <a:t> </a:t>
            </a:r>
            <a:r>
              <a:rPr lang="en-GB" dirty="0" err="1">
                <a:solidFill>
                  <a:srgbClr val="16417F"/>
                </a:solidFill>
              </a:rPr>
              <a:t>találnak</a:t>
            </a:r>
            <a:r>
              <a:rPr lang="en-GB" dirty="0">
                <a:solidFill>
                  <a:srgbClr val="16417F"/>
                </a:solidFill>
              </a:rPr>
              <a:t>.</a:t>
            </a:r>
            <a:endParaRPr sz="1400" b="1" dirty="0">
              <a:solidFill>
                <a:srgbClr val="1641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4" name="Google Shape;484;p19"/>
          <p:cNvGrpSpPr/>
          <p:nvPr/>
        </p:nvGrpSpPr>
        <p:grpSpPr>
          <a:xfrm>
            <a:off x="0" y="5963478"/>
            <a:ext cx="12192000" cy="905044"/>
            <a:chOff x="0" y="5963478"/>
            <a:chExt cx="12192000" cy="905044"/>
          </a:xfrm>
        </p:grpSpPr>
        <p:sp>
          <p:nvSpPr>
            <p:cNvPr id="485" name="Google Shape;485;p19"/>
            <p:cNvSpPr/>
            <p:nvPr/>
          </p:nvSpPr>
          <p:spPr>
            <a:xfrm>
              <a:off x="0" y="6415668"/>
              <a:ext cx="12192000" cy="452854"/>
            </a:xfrm>
            <a:prstGeom prst="rect">
              <a:avLst/>
            </a:prstGeom>
            <a:solidFill>
              <a:srgbClr val="1641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19"/>
            <p:cNvSpPr/>
            <p:nvPr/>
          </p:nvSpPr>
          <p:spPr>
            <a:xfrm>
              <a:off x="0" y="6343650"/>
              <a:ext cx="12192000" cy="81479"/>
            </a:xfrm>
            <a:prstGeom prst="rect">
              <a:avLst/>
            </a:prstGeom>
            <a:solidFill>
              <a:srgbClr val="E1AA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87" name="Google Shape;487;p19"/>
            <p:cNvGrpSpPr/>
            <p:nvPr/>
          </p:nvGrpSpPr>
          <p:grpSpPr>
            <a:xfrm>
              <a:off x="11225930" y="5963478"/>
              <a:ext cx="646253" cy="646253"/>
              <a:chOff x="5534722" y="5472306"/>
              <a:chExt cx="1137425" cy="1137425"/>
            </a:xfrm>
          </p:grpSpPr>
          <p:sp>
            <p:nvSpPr>
              <p:cNvPr id="488" name="Google Shape;488;p19"/>
              <p:cNvSpPr/>
              <p:nvPr/>
            </p:nvSpPr>
            <p:spPr>
              <a:xfrm>
                <a:off x="5534722" y="5472306"/>
                <a:ext cx="1137425" cy="1137425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89" name="Google Shape;489;p19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5619968" y="5544329"/>
                <a:ext cx="952064" cy="9785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ogy végezz anyajegy-önvizsgálatot">
            <a:hlinkClick r:id="" action="ppaction://media"/>
            <a:extLst>
              <a:ext uri="{FF2B5EF4-FFF2-40B4-BE49-F238E27FC236}">
                <a16:creationId xmlns:a16="http://schemas.microsoft.com/office/drawing/2014/main" id="{2991CD5C-4630-CFA2-999F-29626664C0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3" y="7938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26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5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" name="Google Shape;49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6096000" cy="3160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160749"/>
            <a:ext cx="6096000" cy="3254919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20"/>
          <p:cNvSpPr txBox="1">
            <a:spLocks noGrp="1"/>
          </p:cNvSpPr>
          <p:nvPr>
            <p:ph type="title"/>
          </p:nvPr>
        </p:nvSpPr>
        <p:spPr>
          <a:xfrm>
            <a:off x="6753138" y="1907936"/>
            <a:ext cx="4925906" cy="710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17F"/>
              </a:buClr>
              <a:buSzPts val="3200"/>
              <a:buFont typeface="Arial"/>
              <a:buNone/>
            </a:pPr>
            <a:r>
              <a:rPr lang="en-GB" sz="3200" b="1"/>
              <a:t>SZÁNDÉKOS NAPOZÁS:</a:t>
            </a:r>
            <a:br>
              <a:rPr lang="en-GB" sz="3200" b="1"/>
            </a:br>
            <a:r>
              <a:rPr lang="en-GB" sz="3200" b="1">
                <a:solidFill>
                  <a:srgbClr val="E1AA61"/>
                </a:solidFill>
              </a:rPr>
              <a:t>A TE DÖNTÉSED</a:t>
            </a:r>
            <a:endParaRPr sz="3200" b="1">
              <a:solidFill>
                <a:srgbClr val="E1AA6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98" name="Google Shape;498;p20"/>
          <p:cNvGrpSpPr/>
          <p:nvPr/>
        </p:nvGrpSpPr>
        <p:grpSpPr>
          <a:xfrm>
            <a:off x="0" y="6343650"/>
            <a:ext cx="12192000" cy="524872"/>
            <a:chOff x="0" y="6343650"/>
            <a:chExt cx="12192000" cy="524872"/>
          </a:xfrm>
        </p:grpSpPr>
        <p:sp>
          <p:nvSpPr>
            <p:cNvPr id="499" name="Google Shape;499;p20"/>
            <p:cNvSpPr/>
            <p:nvPr/>
          </p:nvSpPr>
          <p:spPr>
            <a:xfrm>
              <a:off x="0" y="6415668"/>
              <a:ext cx="12192000" cy="452854"/>
            </a:xfrm>
            <a:prstGeom prst="rect">
              <a:avLst/>
            </a:prstGeom>
            <a:solidFill>
              <a:srgbClr val="1641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20"/>
            <p:cNvSpPr/>
            <p:nvPr/>
          </p:nvSpPr>
          <p:spPr>
            <a:xfrm>
              <a:off x="0" y="6343650"/>
              <a:ext cx="12192000" cy="81479"/>
            </a:xfrm>
            <a:prstGeom prst="rect">
              <a:avLst/>
            </a:prstGeom>
            <a:solidFill>
              <a:srgbClr val="E1AA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1" name="Google Shape;501;p20"/>
          <p:cNvGrpSpPr/>
          <p:nvPr/>
        </p:nvGrpSpPr>
        <p:grpSpPr>
          <a:xfrm>
            <a:off x="5534722" y="5472306"/>
            <a:ext cx="1137425" cy="1137425"/>
            <a:chOff x="5534722" y="5472306"/>
            <a:chExt cx="1137425" cy="1137425"/>
          </a:xfrm>
        </p:grpSpPr>
        <p:sp>
          <p:nvSpPr>
            <p:cNvPr id="502" name="Google Shape;502;p20"/>
            <p:cNvSpPr/>
            <p:nvPr/>
          </p:nvSpPr>
          <p:spPr>
            <a:xfrm>
              <a:off x="5534722" y="5472306"/>
              <a:ext cx="1137425" cy="113742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03" name="Google Shape;503;p2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619968" y="5544329"/>
              <a:ext cx="952064" cy="978510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504" name="Google Shape;504;p20"/>
          <p:cNvGraphicFramePr/>
          <p:nvPr/>
        </p:nvGraphicFramePr>
        <p:xfrm>
          <a:off x="6854801" y="4197768"/>
          <a:ext cx="5154550" cy="1961280"/>
        </p:xfrm>
        <a:graphic>
          <a:graphicData uri="http://schemas.openxmlformats.org/drawingml/2006/table">
            <a:tbl>
              <a:tblPr firstRow="1" bandRow="1">
                <a:noFill/>
                <a:tableStyleId>{C3A1DA04-7B03-4B5A-A526-EEC78EB6301D}</a:tableStyleId>
              </a:tblPr>
              <a:tblGrid>
                <a:gridCol w="251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02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5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600" u="none" strike="noStrike" cap="none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72000" marR="72000" marT="36000" marB="36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F7F7F"/>
                        </a:buClr>
                        <a:buSzPts val="600"/>
                        <a:buFont typeface="Arial"/>
                        <a:buNone/>
                      </a:pPr>
                      <a:r>
                        <a:rPr lang="en-GB" sz="60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 Roche Posay/IPSOS Skin Cancer Prevention study, 2015 </a:t>
                      </a:r>
                      <a:endParaRPr sz="600" b="0" i="0" u="none" strike="noStrike" cap="none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2000" marR="72000" marT="36000" marB="36000">
                    <a:lnL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60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L="72000" marR="72000" marT="36000" marB="36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F7F7F"/>
                        </a:buClr>
                        <a:buSzPts val="600"/>
                        <a:buFont typeface="Arial"/>
                        <a:buNone/>
                      </a:pPr>
                      <a:r>
                        <a:rPr lang="en-GB" sz="60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GlobalData’s 2021 Q1 consumer survey </a:t>
                      </a:r>
                      <a:endParaRPr/>
                    </a:p>
                  </a:txBody>
                  <a:tcPr marL="72000" marR="72000" marT="36000" marB="36000">
                    <a:lnL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60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L="72000" marR="72000" marT="36000" marB="36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F7F7F"/>
                        </a:buClr>
                        <a:buSzPts val="600"/>
                        <a:buFont typeface="Arial"/>
                        <a:buNone/>
                      </a:pPr>
                      <a:r>
                        <a:rPr lang="en-GB" sz="60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American Addictions survey </a:t>
                      </a:r>
                      <a:endParaRPr sz="600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2000" marR="72000" marT="36000" marB="36000">
                    <a:lnL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60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L="72000" marR="72000" marT="36000" marB="36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F7F7F"/>
                        </a:buClr>
                        <a:buSzPts val="600"/>
                        <a:buFont typeface="Arial"/>
                        <a:buNone/>
                      </a:pPr>
                      <a:r>
                        <a:rPr lang="en-GB" sz="60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Euromelanoma clinical database</a:t>
                      </a:r>
                      <a:endParaRPr sz="600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2000" marR="72000" marT="36000" marB="36000">
                    <a:lnL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5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60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72000" marR="72000" marT="36000" marB="36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F7F7F"/>
                        </a:buClr>
                        <a:buSzPts val="600"/>
                        <a:buFont typeface="Arial"/>
                        <a:buNone/>
                      </a:pPr>
                      <a:r>
                        <a:rPr lang="en-GB" sz="60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Global Cancer Observatory</a:t>
                      </a:r>
                      <a:endParaRPr/>
                    </a:p>
                  </a:txBody>
                  <a:tcPr marL="72000" marR="72000" marT="36000" marB="36000">
                    <a:lnL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5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60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/>
                    </a:p>
                  </a:txBody>
                  <a:tcPr marL="72000" marR="72000" marT="36000" marB="36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F7F7F"/>
                        </a:buClr>
                        <a:buSzPts val="600"/>
                        <a:buFont typeface="Arial"/>
                        <a:buNone/>
                      </a:pPr>
                      <a:r>
                        <a:rPr lang="en-GB" sz="60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Cancer Research UK </a:t>
                      </a:r>
                      <a:endParaRPr/>
                    </a:p>
                  </a:txBody>
                  <a:tcPr marL="72000" marR="72000" marT="36000" marB="36000">
                    <a:lnL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5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60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/>
                    </a:p>
                  </a:txBody>
                  <a:tcPr marL="72000" marR="72000" marT="36000" marB="36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F7F7F"/>
                        </a:buClr>
                        <a:buSzPts val="600"/>
                        <a:buFont typeface="Arial"/>
                        <a:buNone/>
                      </a:pPr>
                      <a:r>
                        <a:rPr lang="en-GB" sz="60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SKCIN: The Karen Clifford Skin Cancer Charity </a:t>
                      </a:r>
                      <a:endParaRPr/>
                    </a:p>
                  </a:txBody>
                  <a:tcPr marL="72000" marR="72000" marT="36000" marB="36000">
                    <a:lnL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5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60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/>
                    </a:p>
                  </a:txBody>
                  <a:tcPr marL="72000" marR="72000" marT="36000" marB="36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F7F7F"/>
                        </a:buClr>
                        <a:buSzPts val="600"/>
                        <a:buFont typeface="Arial"/>
                        <a:buNone/>
                      </a:pPr>
                      <a:r>
                        <a:rPr lang="en-GB" sz="60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Irish Cancer Society </a:t>
                      </a:r>
                      <a:endParaRPr/>
                    </a:p>
                  </a:txBody>
                  <a:tcPr marL="72000" marR="72000" marT="36000" marB="36000">
                    <a:lnL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5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60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/>
                    </a:p>
                  </a:txBody>
                  <a:tcPr marL="72000" marR="72000" marT="36000" marB="36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F7F7F"/>
                        </a:buClr>
                        <a:buSzPts val="600"/>
                        <a:buFont typeface="Arial"/>
                        <a:buNone/>
                      </a:pPr>
                      <a:r>
                        <a:rPr lang="en-GB" sz="60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Euromelanoma clinical study of 394,681 people in Europe, 2009-2018 </a:t>
                      </a:r>
                      <a:endParaRPr/>
                    </a:p>
                  </a:txBody>
                  <a:tcPr marL="72000" marR="72000" marT="36000" marB="36000">
                    <a:lnL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5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60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/>
                    </a:p>
                  </a:txBody>
                  <a:tcPr marL="72000" marR="72000" marT="36000" marB="36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F7F7F"/>
                        </a:buClr>
                        <a:buSzPts val="600"/>
                        <a:buFont typeface="Arial"/>
                        <a:buNone/>
                      </a:pPr>
                      <a:r>
                        <a:rPr lang="en-GB" sz="60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Thamm J. et al. Diagnosis and therapy of actinic keratosis. March 2024</a:t>
                      </a:r>
                      <a:endParaRPr/>
                    </a:p>
                  </a:txBody>
                  <a:tcPr marL="72000" marR="72000" marT="36000" marB="36000">
                    <a:lnL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5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60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/>
                    </a:p>
                  </a:txBody>
                  <a:tcPr marL="72000" marR="72000" marT="36000" marB="36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F7F7F"/>
                        </a:buClr>
                        <a:buSzPts val="600"/>
                        <a:buFont typeface="Arial"/>
                        <a:buNone/>
                      </a:pPr>
                      <a:r>
                        <a:rPr lang="en-GB" sz="60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Sun exposure and associated risks: Insights from a survey in 17 countries, La Roche-Posay and IPSOS, 2021</a:t>
                      </a:r>
                      <a:endParaRPr/>
                    </a:p>
                  </a:txBody>
                  <a:tcPr marL="72000" marR="72000" marT="36000" marB="36000">
                    <a:lnL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5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60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/>
                    </a:p>
                  </a:txBody>
                  <a:tcPr marL="72000" marR="72000" marT="36000" marB="36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F7F7F"/>
                        </a:buClr>
                        <a:buSzPts val="600"/>
                        <a:buFont typeface="Arial"/>
                        <a:buNone/>
                      </a:pPr>
                      <a:r>
                        <a:rPr lang="en-GB" sz="60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Skin Cancer Foundation</a:t>
                      </a:r>
                      <a:endParaRPr/>
                    </a:p>
                  </a:txBody>
                  <a:tcPr marL="72000" marR="72000" marT="36000" marB="36000">
                    <a:lnL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1699</Words>
  <Application>Microsoft Macintosh PowerPoint</Application>
  <PresentationFormat>Szélesvásznú</PresentationFormat>
  <Paragraphs>248</Paragraphs>
  <Slides>21</Slides>
  <Notes>20</Notes>
  <HiddenSlides>0</HiddenSlides>
  <MMClips>2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21</vt:i4>
      </vt:variant>
    </vt:vector>
  </HeadingPairs>
  <TitlesOfParts>
    <vt:vector size="27" baseType="lpstr">
      <vt:lpstr>Arial</vt:lpstr>
      <vt:lpstr>Calibri</vt:lpstr>
      <vt:lpstr>Inter</vt:lpstr>
      <vt:lpstr>Noto Sans Symbols</vt:lpstr>
      <vt:lpstr>Real Head Pro</vt:lpstr>
      <vt:lpstr>1_Office Theme</vt:lpstr>
      <vt:lpstr>SZÁNDÉKOS NAPOZÁS:  A TE DÖNTÉSED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SZÁNDÉKOS NAPOZÁS: A TE DÖNTÉSED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SZÁNDÉKOS NAPOZÁS: A TE DÖNTÉSED </dc:title>
  <dc:creator>Hanna Kemsley-Gilbert</dc:creator>
  <cp:lastModifiedBy>Kotsis Márk</cp:lastModifiedBy>
  <cp:revision>10</cp:revision>
  <dcterms:created xsi:type="dcterms:W3CDTF">2025-01-14T15:01:18Z</dcterms:created>
  <dcterms:modified xsi:type="dcterms:W3CDTF">2025-05-05T06:41:21Z</dcterms:modified>
</cp:coreProperties>
</file>